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59" r:id="rId1"/>
  </p:sldMasterIdLst>
  <p:notesMasterIdLst>
    <p:notesMasterId r:id="rId45"/>
  </p:notesMasterIdLst>
  <p:sldIdLst>
    <p:sldId id="256" r:id="rId2"/>
    <p:sldId id="257" r:id="rId3"/>
    <p:sldId id="290" r:id="rId4"/>
    <p:sldId id="291" r:id="rId5"/>
    <p:sldId id="292" r:id="rId6"/>
    <p:sldId id="289" r:id="rId7"/>
    <p:sldId id="258" r:id="rId8"/>
    <p:sldId id="261" r:id="rId9"/>
    <p:sldId id="294" r:id="rId10"/>
    <p:sldId id="260" r:id="rId11"/>
    <p:sldId id="263" r:id="rId12"/>
    <p:sldId id="265" r:id="rId13"/>
    <p:sldId id="286" r:id="rId14"/>
    <p:sldId id="287" r:id="rId15"/>
    <p:sldId id="288" r:id="rId16"/>
    <p:sldId id="267" r:id="rId17"/>
    <p:sldId id="300" r:id="rId18"/>
    <p:sldId id="295" r:id="rId19"/>
    <p:sldId id="273" r:id="rId20"/>
    <p:sldId id="296" r:id="rId21"/>
    <p:sldId id="274" r:id="rId22"/>
    <p:sldId id="297" r:id="rId23"/>
    <p:sldId id="298" r:id="rId24"/>
    <p:sldId id="299" r:id="rId25"/>
    <p:sldId id="301" r:id="rId26"/>
    <p:sldId id="302" r:id="rId27"/>
    <p:sldId id="303" r:id="rId28"/>
    <p:sldId id="304" r:id="rId29"/>
    <p:sldId id="305" r:id="rId30"/>
    <p:sldId id="306" r:id="rId31"/>
    <p:sldId id="307" r:id="rId32"/>
    <p:sldId id="309" r:id="rId33"/>
    <p:sldId id="308" r:id="rId34"/>
    <p:sldId id="311" r:id="rId35"/>
    <p:sldId id="310" r:id="rId36"/>
    <p:sldId id="312" r:id="rId37"/>
    <p:sldId id="313" r:id="rId38"/>
    <p:sldId id="314" r:id="rId39"/>
    <p:sldId id="315" r:id="rId40"/>
    <p:sldId id="316" r:id="rId41"/>
    <p:sldId id="317" r:id="rId42"/>
    <p:sldId id="318" r:id="rId43"/>
    <p:sldId id="280" r:id="rId44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00"/>
    <a:srgbClr val="18637B"/>
    <a:srgbClr val="003366"/>
    <a:srgbClr val="124057"/>
    <a:srgbClr val="00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2C5E7799-93FE-4BE0-A2AD-5C66F5B0E931}">
  <a:tblStyle styleId="{2C5E7799-93FE-4BE0-A2AD-5C66F5B0E931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1585" autoAdjust="0"/>
    <p:restoredTop sz="94660"/>
  </p:normalViewPr>
  <p:slideViewPr>
    <p:cSldViewPr snapToGrid="0">
      <p:cViewPr varScale="1">
        <p:scale>
          <a:sx n="68" d="100"/>
          <a:sy n="68" d="100"/>
        </p:scale>
        <p:origin x="384" y="6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92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97940397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Google Shape;107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911091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35f391192_0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" name="Google Shape;190;g35f391192_0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715960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g35f391192_0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" name="Google Shape;221;g35f391192_0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0655733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g35f391192_0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" name="Google Shape;221;g35f391192_0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9064062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g35f391192_0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" name="Google Shape;221;g35f391192_0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3430048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g35f391192_0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" name="Google Shape;221;g35f391192_0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0337794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g35f391192_0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" name="Google Shape;248;g35f391192_0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5405835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g35f391192_0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" name="Google Shape;248;g35f391192_0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9251663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g35ed75ccf_0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7" name="Google Shape;367;g35ed75ccf_0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7793146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g35ed75ccf_0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9" name="Google Shape;379;g35ed75ccf_0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1627932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g35ed75ccf_0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7" name="Google Shape;437;g35ed75ccf_0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790318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" name="Google Shape;120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149790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g35ed75ccf_0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8" name="Google Shape;398;g35ed75ccf_0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039553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g35ed75ccf_0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8" name="Google Shape;398;g35ed75ccf_0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039553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" name="Google Shape;120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149790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Google Shape;136;g35f391192_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105486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" name="Google Shape;158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132790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" name="Google Shape;158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132790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35f391192_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Google Shape;152;g35f391192_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784828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0" y="4288500"/>
            <a:ext cx="9144000" cy="247500"/>
          </a:xfrm>
          <a:prstGeom prst="rect">
            <a:avLst/>
          </a:prstGeom>
          <a:solidFill>
            <a:srgbClr val="16575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0" y="0"/>
            <a:ext cx="9144000" cy="530700"/>
          </a:xfrm>
          <a:prstGeom prst="rect">
            <a:avLst/>
          </a:prstGeom>
          <a:solidFill>
            <a:srgbClr val="1863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114454"/>
              </a:solidFill>
            </a:endParaRPr>
          </a:p>
        </p:txBody>
      </p:sp>
      <p:sp>
        <p:nvSpPr>
          <p:cNvPr id="12" name="Google Shape;12;p2"/>
          <p:cNvSpPr/>
          <p:nvPr/>
        </p:nvSpPr>
        <p:spPr>
          <a:xfrm>
            <a:off x="0" y="500626"/>
            <a:ext cx="9144000" cy="3824100"/>
          </a:xfrm>
          <a:prstGeom prst="rect">
            <a:avLst/>
          </a:prstGeom>
          <a:solidFill>
            <a:srgbClr val="12405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0" y="4493605"/>
            <a:ext cx="9144000" cy="118200"/>
          </a:xfrm>
          <a:prstGeom prst="rect">
            <a:avLst/>
          </a:prstGeom>
          <a:solidFill>
            <a:srgbClr val="3B8D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0" y="4584075"/>
            <a:ext cx="9144000" cy="559500"/>
          </a:xfrm>
          <a:prstGeom prst="rect">
            <a:avLst/>
          </a:prstGeom>
          <a:solidFill>
            <a:srgbClr val="94BF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ctrTitle"/>
          </p:nvPr>
        </p:nvSpPr>
        <p:spPr>
          <a:xfrm>
            <a:off x="685800" y="2601425"/>
            <a:ext cx="58104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TITLE_1_1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4"/>
          <p:cNvSpPr/>
          <p:nvPr/>
        </p:nvSpPr>
        <p:spPr>
          <a:xfrm>
            <a:off x="0" y="1148250"/>
            <a:ext cx="9144000" cy="2847000"/>
          </a:xfrm>
          <a:prstGeom prst="rect">
            <a:avLst/>
          </a:prstGeom>
          <a:solidFill>
            <a:srgbClr val="16575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4"/>
          <p:cNvSpPr/>
          <p:nvPr/>
        </p:nvSpPr>
        <p:spPr>
          <a:xfrm>
            <a:off x="3398538" y="1599538"/>
            <a:ext cx="2346925" cy="1944425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>
                <a:ln>
                  <a:noFill/>
                </a:ln>
                <a:solidFill>
                  <a:srgbClr val="0E3142">
                    <a:alpha val="20380"/>
                  </a:srgbClr>
                </a:solidFill>
                <a:latin typeface="Impact"/>
              </a:rPr>
              <a:t>“</a:t>
            </a:r>
          </a:p>
        </p:txBody>
      </p:sp>
      <p:sp>
        <p:nvSpPr>
          <p:cNvPr id="28" name="Google Shape;28;p4"/>
          <p:cNvSpPr/>
          <p:nvPr/>
        </p:nvSpPr>
        <p:spPr>
          <a:xfrm>
            <a:off x="0" y="0"/>
            <a:ext cx="9144000" cy="530700"/>
          </a:xfrm>
          <a:prstGeom prst="rect">
            <a:avLst/>
          </a:prstGeom>
          <a:solidFill>
            <a:srgbClr val="1863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114454"/>
              </a:solidFill>
            </a:endParaRPr>
          </a:p>
        </p:txBody>
      </p:sp>
      <p:sp>
        <p:nvSpPr>
          <p:cNvPr id="29" name="Google Shape;29;p4"/>
          <p:cNvSpPr/>
          <p:nvPr/>
        </p:nvSpPr>
        <p:spPr>
          <a:xfrm>
            <a:off x="0" y="500625"/>
            <a:ext cx="9144000" cy="732000"/>
          </a:xfrm>
          <a:prstGeom prst="rect">
            <a:avLst/>
          </a:prstGeom>
          <a:solidFill>
            <a:srgbClr val="12405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30;p4"/>
          <p:cNvSpPr/>
          <p:nvPr/>
        </p:nvSpPr>
        <p:spPr>
          <a:xfrm>
            <a:off x="0" y="3962800"/>
            <a:ext cx="9144000" cy="370200"/>
          </a:xfrm>
          <a:prstGeom prst="rect">
            <a:avLst/>
          </a:prstGeom>
          <a:solidFill>
            <a:srgbClr val="3B8D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31;p4"/>
          <p:cNvSpPr/>
          <p:nvPr/>
        </p:nvSpPr>
        <p:spPr>
          <a:xfrm>
            <a:off x="0" y="4333125"/>
            <a:ext cx="9144000" cy="810300"/>
          </a:xfrm>
          <a:prstGeom prst="rect">
            <a:avLst/>
          </a:prstGeom>
          <a:solidFill>
            <a:srgbClr val="94BF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32;p4"/>
          <p:cNvSpPr txBox="1">
            <a:spLocks noGrp="1"/>
          </p:cNvSpPr>
          <p:nvPr>
            <p:ph type="body" idx="1"/>
          </p:nvPr>
        </p:nvSpPr>
        <p:spPr>
          <a:xfrm>
            <a:off x="1556175" y="2300275"/>
            <a:ext cx="6031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355600" algn="ctr" rtl="0"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2000"/>
              <a:buChar char="▪"/>
              <a:defRPr sz="2000">
                <a:solidFill>
                  <a:srgbClr val="FFFFFF"/>
                </a:solidFill>
              </a:defRPr>
            </a:lvl1pPr>
            <a:lvl2pPr marL="914400" lvl="1" indent="-35560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Char char="▫"/>
              <a:defRPr sz="2000">
                <a:solidFill>
                  <a:srgbClr val="FFFFFF"/>
                </a:solidFill>
              </a:defRPr>
            </a:lvl2pPr>
            <a:lvl3pPr marL="1371600" lvl="2" indent="-35560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Char char="■"/>
              <a:defRPr sz="2000">
                <a:solidFill>
                  <a:srgbClr val="FFFFFF"/>
                </a:solidFill>
              </a:defRPr>
            </a:lvl3pPr>
            <a:lvl4pPr marL="1828800" lvl="3" indent="-35560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Char char="●"/>
              <a:defRPr sz="2000">
                <a:solidFill>
                  <a:srgbClr val="FFFFFF"/>
                </a:solidFill>
              </a:defRPr>
            </a:lvl4pPr>
            <a:lvl5pPr marL="2286000" lvl="4" indent="-35560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Char char="○"/>
              <a:defRPr sz="2000">
                <a:solidFill>
                  <a:srgbClr val="FFFFFF"/>
                </a:solidFill>
              </a:defRPr>
            </a:lvl5pPr>
            <a:lvl6pPr marL="2743200" lvl="5" indent="-35560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Char char="■"/>
              <a:defRPr sz="2000">
                <a:solidFill>
                  <a:srgbClr val="FFFFFF"/>
                </a:solidFill>
              </a:defRPr>
            </a:lvl6pPr>
            <a:lvl7pPr marL="3200400" lvl="6" indent="-35560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Char char="●"/>
              <a:defRPr sz="2000">
                <a:solidFill>
                  <a:srgbClr val="FFFFFF"/>
                </a:solidFill>
              </a:defRPr>
            </a:lvl7pPr>
            <a:lvl8pPr marL="3657600" lvl="7" indent="-35560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Char char="○"/>
              <a:defRPr sz="2000">
                <a:solidFill>
                  <a:srgbClr val="FFFFFF"/>
                </a:solidFill>
              </a:defRPr>
            </a:lvl8pPr>
            <a:lvl9pPr marL="4114800" lvl="8" indent="-35560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Char char="■"/>
              <a:defRPr sz="20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33" name="Google Shape;33;p4"/>
          <p:cNvSpPr txBox="1">
            <a:spLocks noGrp="1"/>
          </p:cNvSpPr>
          <p:nvPr>
            <p:ph type="sldNum" idx="12"/>
          </p:nvPr>
        </p:nvSpPr>
        <p:spPr>
          <a:xfrm>
            <a:off x="-51050" y="4819400"/>
            <a:ext cx="349200" cy="32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algn="ctr" rtl="0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lvl="2" algn="ctr" rtl="0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lvl="3" algn="ctr" rtl="0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lvl="4" algn="ctr" rtl="0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lvl="5" algn="ctr" rtl="0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lvl="6" algn="ctr" rtl="0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lvl="7" algn="ctr" rtl="0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lvl="8" algn="ctr" rtl="0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_AND_BODY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5"/>
          <p:cNvSpPr/>
          <p:nvPr/>
        </p:nvSpPr>
        <p:spPr>
          <a:xfrm>
            <a:off x="0" y="0"/>
            <a:ext cx="247200" cy="530700"/>
          </a:xfrm>
          <a:prstGeom prst="rect">
            <a:avLst/>
          </a:prstGeom>
          <a:solidFill>
            <a:srgbClr val="1863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114454"/>
              </a:solidFill>
            </a:endParaRPr>
          </a:p>
        </p:txBody>
      </p:sp>
      <p:sp>
        <p:nvSpPr>
          <p:cNvPr id="36" name="Google Shape;36;p5"/>
          <p:cNvSpPr/>
          <p:nvPr/>
        </p:nvSpPr>
        <p:spPr>
          <a:xfrm>
            <a:off x="0" y="500625"/>
            <a:ext cx="4572000" cy="1058700"/>
          </a:xfrm>
          <a:prstGeom prst="rect">
            <a:avLst/>
          </a:prstGeom>
          <a:solidFill>
            <a:srgbClr val="12405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5"/>
          <p:cNvSpPr/>
          <p:nvPr/>
        </p:nvSpPr>
        <p:spPr>
          <a:xfrm>
            <a:off x="0" y="1553406"/>
            <a:ext cx="247200" cy="1532700"/>
          </a:xfrm>
          <a:prstGeom prst="rect">
            <a:avLst/>
          </a:prstGeom>
          <a:solidFill>
            <a:srgbClr val="16575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38;p5"/>
          <p:cNvSpPr/>
          <p:nvPr/>
        </p:nvSpPr>
        <p:spPr>
          <a:xfrm>
            <a:off x="0" y="3086100"/>
            <a:ext cx="247200" cy="605400"/>
          </a:xfrm>
          <a:prstGeom prst="rect">
            <a:avLst/>
          </a:prstGeom>
          <a:solidFill>
            <a:srgbClr val="3B8D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p5"/>
          <p:cNvSpPr/>
          <p:nvPr/>
        </p:nvSpPr>
        <p:spPr>
          <a:xfrm>
            <a:off x="0" y="3691500"/>
            <a:ext cx="247200" cy="1452000"/>
          </a:xfrm>
          <a:prstGeom prst="rect">
            <a:avLst/>
          </a:prstGeom>
          <a:solidFill>
            <a:srgbClr val="94BF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40" name="Google Shape;40;p5"/>
          <p:cNvCxnSpPr/>
          <p:nvPr/>
        </p:nvCxnSpPr>
        <p:spPr>
          <a:xfrm>
            <a:off x="1037450" y="809725"/>
            <a:ext cx="0" cy="470700"/>
          </a:xfrm>
          <a:prstGeom prst="straightConnector1">
            <a:avLst/>
          </a:prstGeom>
          <a:noFill/>
          <a:ln w="9525" cap="flat" cmpd="sng">
            <a:solidFill>
              <a:srgbClr val="18637B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1" name="Google Shape;41;p5"/>
          <p:cNvSpPr txBox="1">
            <a:spLocks noGrp="1"/>
          </p:cNvSpPr>
          <p:nvPr>
            <p:ph type="title"/>
          </p:nvPr>
        </p:nvSpPr>
        <p:spPr>
          <a:xfrm>
            <a:off x="1146025" y="530725"/>
            <a:ext cx="3208800" cy="102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5"/>
          <p:cNvSpPr txBox="1">
            <a:spLocks noGrp="1"/>
          </p:cNvSpPr>
          <p:nvPr>
            <p:ph type="body" idx="1"/>
          </p:nvPr>
        </p:nvSpPr>
        <p:spPr>
          <a:xfrm>
            <a:off x="1146025" y="1767275"/>
            <a:ext cx="7540800" cy="3158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406400">
              <a:spcBef>
                <a:spcPts val="600"/>
              </a:spcBef>
              <a:spcAft>
                <a:spcPts val="0"/>
              </a:spcAft>
              <a:buSzPts val="2800"/>
              <a:buChar char="▪"/>
              <a:defRPr sz="2800"/>
            </a:lvl1pPr>
            <a:lvl2pPr marL="914400" lvl="1" indent="-406400">
              <a:spcBef>
                <a:spcPts val="0"/>
              </a:spcBef>
              <a:spcAft>
                <a:spcPts val="0"/>
              </a:spcAft>
              <a:buSzPts val="2800"/>
              <a:buChar char="▫"/>
              <a:defRPr sz="2800"/>
            </a:lvl2pPr>
            <a:lvl3pPr marL="1371600" lvl="2" indent="-406400">
              <a:spcBef>
                <a:spcPts val="0"/>
              </a:spcBef>
              <a:spcAft>
                <a:spcPts val="0"/>
              </a:spcAft>
              <a:buSzPts val="2800"/>
              <a:buChar char="■"/>
              <a:defRPr sz="2800"/>
            </a:lvl3pPr>
            <a:lvl4pPr marL="1828800" lvl="3" indent="-406400">
              <a:spcBef>
                <a:spcPts val="0"/>
              </a:spcBef>
              <a:spcAft>
                <a:spcPts val="0"/>
              </a:spcAft>
              <a:buSzPts val="2800"/>
              <a:buChar char="●"/>
              <a:defRPr sz="2800"/>
            </a:lvl4pPr>
            <a:lvl5pPr marL="2286000" lvl="4" indent="-406400">
              <a:spcBef>
                <a:spcPts val="0"/>
              </a:spcBef>
              <a:spcAft>
                <a:spcPts val="0"/>
              </a:spcAft>
              <a:buSzPts val="2800"/>
              <a:buChar char="○"/>
              <a:defRPr sz="2800"/>
            </a:lvl5pPr>
            <a:lvl6pPr marL="2743200" lvl="5" indent="-406400">
              <a:spcBef>
                <a:spcPts val="0"/>
              </a:spcBef>
              <a:spcAft>
                <a:spcPts val="0"/>
              </a:spcAft>
              <a:buSzPts val="2800"/>
              <a:buChar char="■"/>
              <a:defRPr sz="2800"/>
            </a:lvl6pPr>
            <a:lvl7pPr marL="3200400" lvl="6" indent="-406400">
              <a:spcBef>
                <a:spcPts val="0"/>
              </a:spcBef>
              <a:spcAft>
                <a:spcPts val="0"/>
              </a:spcAft>
              <a:buSzPts val="2800"/>
              <a:buChar char="●"/>
              <a:defRPr sz="2800"/>
            </a:lvl7pPr>
            <a:lvl8pPr marL="3657600" lvl="7" indent="-406400">
              <a:spcBef>
                <a:spcPts val="0"/>
              </a:spcBef>
              <a:spcAft>
                <a:spcPts val="0"/>
              </a:spcAft>
              <a:buSzPts val="2800"/>
              <a:buChar char="○"/>
              <a:defRPr sz="2800"/>
            </a:lvl8pPr>
            <a:lvl9pPr marL="4114800" lvl="8" indent="-406400">
              <a:spcBef>
                <a:spcPts val="0"/>
              </a:spcBef>
              <a:spcAft>
                <a:spcPts val="0"/>
              </a:spcAft>
              <a:buSzPts val="2800"/>
              <a:buChar char="■"/>
              <a:defRPr sz="2800"/>
            </a:lvl9pPr>
          </a:lstStyle>
          <a:p>
            <a:endParaRPr/>
          </a:p>
        </p:txBody>
      </p:sp>
      <p:sp>
        <p:nvSpPr>
          <p:cNvPr id="43" name="Google Shape;43;p5"/>
          <p:cNvSpPr txBox="1">
            <a:spLocks noGrp="1"/>
          </p:cNvSpPr>
          <p:nvPr>
            <p:ph type="sldNum" idx="12"/>
          </p:nvPr>
        </p:nvSpPr>
        <p:spPr>
          <a:xfrm>
            <a:off x="-51050" y="4819400"/>
            <a:ext cx="349200" cy="32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algn="ctr" rtl="0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lvl="2" algn="ctr" rtl="0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lvl="3" algn="ctr" rtl="0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lvl="4" algn="ctr" rtl="0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lvl="5" algn="ctr" rtl="0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lvl="6" algn="ctr" rtl="0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lvl="7" algn="ctr" rtl="0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lvl="8" algn="ctr" rtl="0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_AND_TWO_COLUMNS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6"/>
          <p:cNvSpPr/>
          <p:nvPr/>
        </p:nvSpPr>
        <p:spPr>
          <a:xfrm>
            <a:off x="0" y="0"/>
            <a:ext cx="247200" cy="530700"/>
          </a:xfrm>
          <a:prstGeom prst="rect">
            <a:avLst/>
          </a:prstGeom>
          <a:solidFill>
            <a:srgbClr val="1863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114454"/>
              </a:solidFill>
            </a:endParaRPr>
          </a:p>
        </p:txBody>
      </p:sp>
      <p:sp>
        <p:nvSpPr>
          <p:cNvPr id="46" name="Google Shape;46;p6"/>
          <p:cNvSpPr/>
          <p:nvPr/>
        </p:nvSpPr>
        <p:spPr>
          <a:xfrm>
            <a:off x="0" y="500625"/>
            <a:ext cx="4572000" cy="1058700"/>
          </a:xfrm>
          <a:prstGeom prst="rect">
            <a:avLst/>
          </a:prstGeom>
          <a:solidFill>
            <a:srgbClr val="12405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6"/>
          <p:cNvSpPr/>
          <p:nvPr/>
        </p:nvSpPr>
        <p:spPr>
          <a:xfrm>
            <a:off x="0" y="1553406"/>
            <a:ext cx="247200" cy="1532700"/>
          </a:xfrm>
          <a:prstGeom prst="rect">
            <a:avLst/>
          </a:prstGeom>
          <a:solidFill>
            <a:srgbClr val="16575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6"/>
          <p:cNvSpPr/>
          <p:nvPr/>
        </p:nvSpPr>
        <p:spPr>
          <a:xfrm>
            <a:off x="0" y="3086100"/>
            <a:ext cx="247200" cy="605400"/>
          </a:xfrm>
          <a:prstGeom prst="rect">
            <a:avLst/>
          </a:prstGeom>
          <a:solidFill>
            <a:srgbClr val="3B8D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49;p6"/>
          <p:cNvSpPr/>
          <p:nvPr/>
        </p:nvSpPr>
        <p:spPr>
          <a:xfrm>
            <a:off x="0" y="3691500"/>
            <a:ext cx="247200" cy="1452000"/>
          </a:xfrm>
          <a:prstGeom prst="rect">
            <a:avLst/>
          </a:prstGeom>
          <a:solidFill>
            <a:srgbClr val="94BF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50" name="Google Shape;50;p6"/>
          <p:cNvCxnSpPr/>
          <p:nvPr/>
        </p:nvCxnSpPr>
        <p:spPr>
          <a:xfrm>
            <a:off x="1037450" y="809725"/>
            <a:ext cx="0" cy="470700"/>
          </a:xfrm>
          <a:prstGeom prst="straightConnector1">
            <a:avLst/>
          </a:prstGeom>
          <a:noFill/>
          <a:ln w="9525" cap="flat" cmpd="sng">
            <a:solidFill>
              <a:srgbClr val="18637B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1" name="Google Shape;51;p6"/>
          <p:cNvSpPr txBox="1">
            <a:spLocks noGrp="1"/>
          </p:cNvSpPr>
          <p:nvPr>
            <p:ph type="title"/>
          </p:nvPr>
        </p:nvSpPr>
        <p:spPr>
          <a:xfrm>
            <a:off x="1146025" y="530725"/>
            <a:ext cx="3208800" cy="102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6"/>
          <p:cNvSpPr txBox="1">
            <a:spLocks noGrp="1"/>
          </p:cNvSpPr>
          <p:nvPr>
            <p:ph type="body" idx="1"/>
          </p:nvPr>
        </p:nvSpPr>
        <p:spPr>
          <a:xfrm>
            <a:off x="1146025" y="1767275"/>
            <a:ext cx="3660300" cy="3158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55600">
              <a:spcBef>
                <a:spcPts val="600"/>
              </a:spcBef>
              <a:spcAft>
                <a:spcPts val="0"/>
              </a:spcAft>
              <a:buSzPts val="2000"/>
              <a:buChar char="▪"/>
              <a:defRPr sz="2000"/>
            </a:lvl1pPr>
            <a:lvl2pPr marL="914400" lvl="1" indent="-355600">
              <a:spcBef>
                <a:spcPts val="0"/>
              </a:spcBef>
              <a:spcAft>
                <a:spcPts val="0"/>
              </a:spcAft>
              <a:buSzPts val="2000"/>
              <a:buChar char="▫"/>
              <a:defRPr sz="2000"/>
            </a:lvl2pPr>
            <a:lvl3pPr marL="1371600" lvl="2" indent="-35560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3pPr>
            <a:lvl4pPr marL="1828800" lvl="3" indent="-35560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4pPr>
            <a:lvl5pPr marL="2286000" lvl="4" indent="-35560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5pPr>
            <a:lvl6pPr marL="2743200" lvl="5" indent="-35560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6pPr>
            <a:lvl7pPr marL="3200400" lvl="6" indent="-35560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7pPr>
            <a:lvl8pPr marL="3657600" lvl="7" indent="-35560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8pPr>
            <a:lvl9pPr marL="4114800" lvl="8" indent="-35560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9pPr>
          </a:lstStyle>
          <a:p>
            <a:endParaRPr/>
          </a:p>
        </p:txBody>
      </p:sp>
      <p:sp>
        <p:nvSpPr>
          <p:cNvPr id="53" name="Google Shape;53;p6"/>
          <p:cNvSpPr txBox="1">
            <a:spLocks noGrp="1"/>
          </p:cNvSpPr>
          <p:nvPr>
            <p:ph type="body" idx="2"/>
          </p:nvPr>
        </p:nvSpPr>
        <p:spPr>
          <a:xfrm>
            <a:off x="5026623" y="1767275"/>
            <a:ext cx="3660300" cy="3158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55600">
              <a:spcBef>
                <a:spcPts val="600"/>
              </a:spcBef>
              <a:spcAft>
                <a:spcPts val="0"/>
              </a:spcAft>
              <a:buSzPts val="2000"/>
              <a:buChar char="▪"/>
              <a:defRPr sz="2000"/>
            </a:lvl1pPr>
            <a:lvl2pPr marL="914400" lvl="1" indent="-355600">
              <a:spcBef>
                <a:spcPts val="0"/>
              </a:spcBef>
              <a:spcAft>
                <a:spcPts val="0"/>
              </a:spcAft>
              <a:buSzPts val="2000"/>
              <a:buChar char="▫"/>
              <a:defRPr sz="2000"/>
            </a:lvl2pPr>
            <a:lvl3pPr marL="1371600" lvl="2" indent="-35560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3pPr>
            <a:lvl4pPr marL="1828800" lvl="3" indent="-35560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4pPr>
            <a:lvl5pPr marL="2286000" lvl="4" indent="-35560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5pPr>
            <a:lvl6pPr marL="2743200" lvl="5" indent="-35560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6pPr>
            <a:lvl7pPr marL="3200400" lvl="6" indent="-35560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7pPr>
            <a:lvl8pPr marL="3657600" lvl="7" indent="-35560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8pPr>
            <a:lvl9pPr marL="4114800" lvl="8" indent="-35560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9pPr>
          </a:lstStyle>
          <a:p>
            <a:endParaRPr/>
          </a:p>
        </p:txBody>
      </p:sp>
      <p:sp>
        <p:nvSpPr>
          <p:cNvPr id="54" name="Google Shape;54;p6"/>
          <p:cNvSpPr txBox="1">
            <a:spLocks noGrp="1"/>
          </p:cNvSpPr>
          <p:nvPr>
            <p:ph type="sldNum" idx="12"/>
          </p:nvPr>
        </p:nvSpPr>
        <p:spPr>
          <a:xfrm>
            <a:off x="-51050" y="4819400"/>
            <a:ext cx="349200" cy="32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algn="ctr" rtl="0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lvl="2" algn="ctr" rtl="0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lvl="3" algn="ctr" rtl="0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lvl="4" algn="ctr" rtl="0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lvl="5" algn="ctr" rtl="0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lvl="6" algn="ctr" rtl="0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lvl="7" algn="ctr" rtl="0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lvl="8" algn="ctr" rtl="0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_AND_TWO_COLUMNS_1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7"/>
          <p:cNvSpPr/>
          <p:nvPr/>
        </p:nvSpPr>
        <p:spPr>
          <a:xfrm>
            <a:off x="0" y="0"/>
            <a:ext cx="247200" cy="530700"/>
          </a:xfrm>
          <a:prstGeom prst="rect">
            <a:avLst/>
          </a:prstGeom>
          <a:solidFill>
            <a:srgbClr val="1863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114454"/>
              </a:solidFill>
            </a:endParaRPr>
          </a:p>
        </p:txBody>
      </p:sp>
      <p:sp>
        <p:nvSpPr>
          <p:cNvPr id="57" name="Google Shape;57;p7"/>
          <p:cNvSpPr/>
          <p:nvPr/>
        </p:nvSpPr>
        <p:spPr>
          <a:xfrm>
            <a:off x="0" y="500625"/>
            <a:ext cx="4572000" cy="1058700"/>
          </a:xfrm>
          <a:prstGeom prst="rect">
            <a:avLst/>
          </a:prstGeom>
          <a:solidFill>
            <a:srgbClr val="12405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7"/>
          <p:cNvSpPr/>
          <p:nvPr/>
        </p:nvSpPr>
        <p:spPr>
          <a:xfrm>
            <a:off x="0" y="1553406"/>
            <a:ext cx="247200" cy="1532700"/>
          </a:xfrm>
          <a:prstGeom prst="rect">
            <a:avLst/>
          </a:prstGeom>
          <a:solidFill>
            <a:srgbClr val="16575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7"/>
          <p:cNvSpPr/>
          <p:nvPr/>
        </p:nvSpPr>
        <p:spPr>
          <a:xfrm>
            <a:off x="0" y="3086100"/>
            <a:ext cx="247200" cy="605400"/>
          </a:xfrm>
          <a:prstGeom prst="rect">
            <a:avLst/>
          </a:prstGeom>
          <a:solidFill>
            <a:srgbClr val="3B8D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60;p7"/>
          <p:cNvSpPr/>
          <p:nvPr/>
        </p:nvSpPr>
        <p:spPr>
          <a:xfrm>
            <a:off x="0" y="3691500"/>
            <a:ext cx="247200" cy="1452000"/>
          </a:xfrm>
          <a:prstGeom prst="rect">
            <a:avLst/>
          </a:prstGeom>
          <a:solidFill>
            <a:srgbClr val="94BF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61" name="Google Shape;61;p7"/>
          <p:cNvCxnSpPr/>
          <p:nvPr/>
        </p:nvCxnSpPr>
        <p:spPr>
          <a:xfrm>
            <a:off x="1037450" y="809725"/>
            <a:ext cx="0" cy="470700"/>
          </a:xfrm>
          <a:prstGeom prst="straightConnector1">
            <a:avLst/>
          </a:prstGeom>
          <a:noFill/>
          <a:ln w="9525" cap="flat" cmpd="sng">
            <a:solidFill>
              <a:srgbClr val="18637B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2" name="Google Shape;62;p7"/>
          <p:cNvSpPr txBox="1">
            <a:spLocks noGrp="1"/>
          </p:cNvSpPr>
          <p:nvPr>
            <p:ph type="title"/>
          </p:nvPr>
        </p:nvSpPr>
        <p:spPr>
          <a:xfrm>
            <a:off x="1146025" y="530725"/>
            <a:ext cx="3208800" cy="102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7"/>
          <p:cNvSpPr txBox="1">
            <a:spLocks noGrp="1"/>
          </p:cNvSpPr>
          <p:nvPr>
            <p:ph type="body" idx="1"/>
          </p:nvPr>
        </p:nvSpPr>
        <p:spPr>
          <a:xfrm>
            <a:off x="1146025" y="1773300"/>
            <a:ext cx="2409900" cy="315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 rtl="0">
              <a:spcBef>
                <a:spcPts val="600"/>
              </a:spcBef>
              <a:spcAft>
                <a:spcPts val="0"/>
              </a:spcAft>
              <a:buSzPts val="1800"/>
              <a:buChar char="▪"/>
              <a:defRPr sz="1800"/>
            </a:lvl1pPr>
            <a:lvl2pPr marL="914400" lvl="1" indent="-342900" rtl="0">
              <a:spcBef>
                <a:spcPts val="0"/>
              </a:spcBef>
              <a:spcAft>
                <a:spcPts val="0"/>
              </a:spcAft>
              <a:buSzPts val="1800"/>
              <a:buChar char="▫"/>
              <a:defRPr sz="1800"/>
            </a:lvl2pPr>
            <a:lvl3pPr marL="1371600" lvl="2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64" name="Google Shape;64;p7"/>
          <p:cNvSpPr txBox="1">
            <a:spLocks noGrp="1"/>
          </p:cNvSpPr>
          <p:nvPr>
            <p:ph type="body" idx="2"/>
          </p:nvPr>
        </p:nvSpPr>
        <p:spPr>
          <a:xfrm>
            <a:off x="3679388" y="1773300"/>
            <a:ext cx="2409900" cy="315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 rtl="0">
              <a:spcBef>
                <a:spcPts val="600"/>
              </a:spcBef>
              <a:spcAft>
                <a:spcPts val="0"/>
              </a:spcAft>
              <a:buSzPts val="1800"/>
              <a:buChar char="▪"/>
              <a:defRPr sz="1800"/>
            </a:lvl1pPr>
            <a:lvl2pPr marL="914400" lvl="1" indent="-342900" rtl="0">
              <a:spcBef>
                <a:spcPts val="0"/>
              </a:spcBef>
              <a:spcAft>
                <a:spcPts val="0"/>
              </a:spcAft>
              <a:buSzPts val="1800"/>
              <a:buChar char="▫"/>
              <a:defRPr sz="1800"/>
            </a:lvl2pPr>
            <a:lvl3pPr marL="1371600" lvl="2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65" name="Google Shape;65;p7"/>
          <p:cNvSpPr txBox="1">
            <a:spLocks noGrp="1"/>
          </p:cNvSpPr>
          <p:nvPr>
            <p:ph type="body" idx="3"/>
          </p:nvPr>
        </p:nvSpPr>
        <p:spPr>
          <a:xfrm>
            <a:off x="6212750" y="1773300"/>
            <a:ext cx="2409900" cy="315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 rtl="0">
              <a:spcBef>
                <a:spcPts val="600"/>
              </a:spcBef>
              <a:spcAft>
                <a:spcPts val="0"/>
              </a:spcAft>
              <a:buSzPts val="1800"/>
              <a:buChar char="▪"/>
              <a:defRPr sz="1800"/>
            </a:lvl1pPr>
            <a:lvl2pPr marL="914400" lvl="1" indent="-342900" rtl="0">
              <a:spcBef>
                <a:spcPts val="0"/>
              </a:spcBef>
              <a:spcAft>
                <a:spcPts val="0"/>
              </a:spcAft>
              <a:buSzPts val="1800"/>
              <a:buChar char="▫"/>
              <a:defRPr sz="1800"/>
            </a:lvl2pPr>
            <a:lvl3pPr marL="1371600" lvl="2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66" name="Google Shape;66;p7"/>
          <p:cNvSpPr txBox="1">
            <a:spLocks noGrp="1"/>
          </p:cNvSpPr>
          <p:nvPr>
            <p:ph type="sldNum" idx="12"/>
          </p:nvPr>
        </p:nvSpPr>
        <p:spPr>
          <a:xfrm>
            <a:off x="-51050" y="4819400"/>
            <a:ext cx="349200" cy="32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algn="ctr" rtl="0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lvl="2" algn="ctr" rtl="0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lvl="3" algn="ctr" rtl="0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lvl="4" algn="ctr" rtl="0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lvl="5" algn="ctr" rtl="0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lvl="6" algn="ctr" rtl="0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lvl="7" algn="ctr" rtl="0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lvl="8" algn="ctr" rtl="0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8"/>
          <p:cNvSpPr/>
          <p:nvPr/>
        </p:nvSpPr>
        <p:spPr>
          <a:xfrm>
            <a:off x="0" y="0"/>
            <a:ext cx="247200" cy="530700"/>
          </a:xfrm>
          <a:prstGeom prst="rect">
            <a:avLst/>
          </a:prstGeom>
          <a:solidFill>
            <a:srgbClr val="1863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114454"/>
              </a:solidFill>
            </a:endParaRPr>
          </a:p>
        </p:txBody>
      </p:sp>
      <p:sp>
        <p:nvSpPr>
          <p:cNvPr id="69" name="Google Shape;69;p8"/>
          <p:cNvSpPr/>
          <p:nvPr/>
        </p:nvSpPr>
        <p:spPr>
          <a:xfrm>
            <a:off x="0" y="500625"/>
            <a:ext cx="4572000" cy="1058700"/>
          </a:xfrm>
          <a:prstGeom prst="rect">
            <a:avLst/>
          </a:prstGeom>
          <a:solidFill>
            <a:srgbClr val="12405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8"/>
          <p:cNvSpPr/>
          <p:nvPr/>
        </p:nvSpPr>
        <p:spPr>
          <a:xfrm>
            <a:off x="0" y="1553406"/>
            <a:ext cx="247200" cy="1532700"/>
          </a:xfrm>
          <a:prstGeom prst="rect">
            <a:avLst/>
          </a:prstGeom>
          <a:solidFill>
            <a:srgbClr val="16575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8"/>
          <p:cNvSpPr/>
          <p:nvPr/>
        </p:nvSpPr>
        <p:spPr>
          <a:xfrm>
            <a:off x="0" y="3086100"/>
            <a:ext cx="247200" cy="605400"/>
          </a:xfrm>
          <a:prstGeom prst="rect">
            <a:avLst/>
          </a:prstGeom>
          <a:solidFill>
            <a:srgbClr val="3B8D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8"/>
          <p:cNvSpPr/>
          <p:nvPr/>
        </p:nvSpPr>
        <p:spPr>
          <a:xfrm>
            <a:off x="0" y="3691500"/>
            <a:ext cx="247200" cy="1452000"/>
          </a:xfrm>
          <a:prstGeom prst="rect">
            <a:avLst/>
          </a:prstGeom>
          <a:solidFill>
            <a:srgbClr val="94BF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73" name="Google Shape;73;p8"/>
          <p:cNvCxnSpPr/>
          <p:nvPr/>
        </p:nvCxnSpPr>
        <p:spPr>
          <a:xfrm>
            <a:off x="1037450" y="809725"/>
            <a:ext cx="0" cy="470700"/>
          </a:xfrm>
          <a:prstGeom prst="straightConnector1">
            <a:avLst/>
          </a:prstGeom>
          <a:noFill/>
          <a:ln w="9525" cap="flat" cmpd="sng">
            <a:solidFill>
              <a:srgbClr val="18637B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4" name="Google Shape;74;p8"/>
          <p:cNvSpPr txBox="1">
            <a:spLocks noGrp="1"/>
          </p:cNvSpPr>
          <p:nvPr>
            <p:ph type="title"/>
          </p:nvPr>
        </p:nvSpPr>
        <p:spPr>
          <a:xfrm>
            <a:off x="1146025" y="530725"/>
            <a:ext cx="3208800" cy="102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8"/>
          <p:cNvSpPr txBox="1">
            <a:spLocks noGrp="1"/>
          </p:cNvSpPr>
          <p:nvPr>
            <p:ph type="sldNum" idx="12"/>
          </p:nvPr>
        </p:nvSpPr>
        <p:spPr>
          <a:xfrm>
            <a:off x="-51050" y="4819400"/>
            <a:ext cx="349200" cy="32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algn="ctr" rtl="0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lvl="2" algn="ctr" rtl="0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lvl="3" algn="ctr" rtl="0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lvl="4" algn="ctr" rtl="0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lvl="5" algn="ctr" rtl="0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lvl="6" algn="ctr" rtl="0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lvl="7" algn="ctr" rtl="0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lvl="8" algn="ctr" rtl="0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9"/>
          <p:cNvSpPr txBox="1">
            <a:spLocks noGrp="1"/>
          </p:cNvSpPr>
          <p:nvPr>
            <p:ph type="body" idx="1"/>
          </p:nvPr>
        </p:nvSpPr>
        <p:spPr>
          <a:xfrm>
            <a:off x="457200" y="4406309"/>
            <a:ext cx="8229600" cy="519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228600" algn="ctr">
              <a:spcBef>
                <a:spcPts val="360"/>
              </a:spcBef>
              <a:spcAft>
                <a:spcPts val="0"/>
              </a:spcAft>
              <a:buSzPts val="1800"/>
              <a:buNone/>
              <a:defRPr sz="1800"/>
            </a:lvl1pPr>
          </a:lstStyle>
          <a:p>
            <a:endParaRPr/>
          </a:p>
        </p:txBody>
      </p:sp>
      <p:sp>
        <p:nvSpPr>
          <p:cNvPr id="78" name="Google Shape;78;p9"/>
          <p:cNvSpPr/>
          <p:nvPr/>
        </p:nvSpPr>
        <p:spPr>
          <a:xfrm>
            <a:off x="0" y="0"/>
            <a:ext cx="247200" cy="530700"/>
          </a:xfrm>
          <a:prstGeom prst="rect">
            <a:avLst/>
          </a:prstGeom>
          <a:solidFill>
            <a:srgbClr val="1863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114454"/>
              </a:solidFill>
            </a:endParaRPr>
          </a:p>
        </p:txBody>
      </p:sp>
      <p:sp>
        <p:nvSpPr>
          <p:cNvPr id="79" name="Google Shape;79;p9"/>
          <p:cNvSpPr/>
          <p:nvPr/>
        </p:nvSpPr>
        <p:spPr>
          <a:xfrm>
            <a:off x="0" y="500625"/>
            <a:ext cx="247200" cy="1058700"/>
          </a:xfrm>
          <a:prstGeom prst="rect">
            <a:avLst/>
          </a:prstGeom>
          <a:solidFill>
            <a:srgbClr val="12405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80;p9"/>
          <p:cNvSpPr/>
          <p:nvPr/>
        </p:nvSpPr>
        <p:spPr>
          <a:xfrm>
            <a:off x="0" y="1553406"/>
            <a:ext cx="247200" cy="1532700"/>
          </a:xfrm>
          <a:prstGeom prst="rect">
            <a:avLst/>
          </a:prstGeom>
          <a:solidFill>
            <a:srgbClr val="16575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81;p9"/>
          <p:cNvSpPr/>
          <p:nvPr/>
        </p:nvSpPr>
        <p:spPr>
          <a:xfrm>
            <a:off x="0" y="3086100"/>
            <a:ext cx="247200" cy="605400"/>
          </a:xfrm>
          <a:prstGeom prst="rect">
            <a:avLst/>
          </a:prstGeom>
          <a:solidFill>
            <a:srgbClr val="3B8D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9"/>
          <p:cNvSpPr/>
          <p:nvPr/>
        </p:nvSpPr>
        <p:spPr>
          <a:xfrm>
            <a:off x="0" y="3691500"/>
            <a:ext cx="247200" cy="1452000"/>
          </a:xfrm>
          <a:prstGeom prst="rect">
            <a:avLst/>
          </a:prstGeom>
          <a:solidFill>
            <a:srgbClr val="94BF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83;p9"/>
          <p:cNvSpPr txBox="1">
            <a:spLocks noGrp="1"/>
          </p:cNvSpPr>
          <p:nvPr>
            <p:ph type="sldNum" idx="12"/>
          </p:nvPr>
        </p:nvSpPr>
        <p:spPr>
          <a:xfrm>
            <a:off x="-51050" y="4819400"/>
            <a:ext cx="349200" cy="32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algn="ctr" rtl="0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lvl="2" algn="ctr" rtl="0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lvl="3" algn="ctr" rtl="0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lvl="4" algn="ctr" rtl="0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lvl="5" algn="ctr" rtl="0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lvl="6" algn="ctr" rtl="0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lvl="7" algn="ctr" rtl="0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lvl="8" algn="ctr" rtl="0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tyle B">
  <p:cSld name="BLANK_1_1_1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2"/>
          <p:cNvSpPr/>
          <p:nvPr/>
        </p:nvSpPr>
        <p:spPr>
          <a:xfrm>
            <a:off x="0" y="4294550"/>
            <a:ext cx="9144000" cy="241200"/>
          </a:xfrm>
          <a:prstGeom prst="rect">
            <a:avLst/>
          </a:prstGeom>
          <a:solidFill>
            <a:srgbClr val="16575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12"/>
          <p:cNvSpPr/>
          <p:nvPr/>
        </p:nvSpPr>
        <p:spPr>
          <a:xfrm>
            <a:off x="0" y="0"/>
            <a:ext cx="9144000" cy="530700"/>
          </a:xfrm>
          <a:prstGeom prst="rect">
            <a:avLst/>
          </a:prstGeom>
          <a:solidFill>
            <a:srgbClr val="1863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114454"/>
              </a:solidFill>
            </a:endParaRPr>
          </a:p>
        </p:txBody>
      </p:sp>
      <p:sp>
        <p:nvSpPr>
          <p:cNvPr id="101" name="Google Shape;101;p12"/>
          <p:cNvSpPr/>
          <p:nvPr/>
        </p:nvSpPr>
        <p:spPr>
          <a:xfrm>
            <a:off x="0" y="500626"/>
            <a:ext cx="9144000" cy="3824100"/>
          </a:xfrm>
          <a:prstGeom prst="rect">
            <a:avLst/>
          </a:prstGeom>
          <a:solidFill>
            <a:srgbClr val="12405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12"/>
          <p:cNvSpPr/>
          <p:nvPr/>
        </p:nvSpPr>
        <p:spPr>
          <a:xfrm>
            <a:off x="0" y="4493605"/>
            <a:ext cx="9144000" cy="118200"/>
          </a:xfrm>
          <a:prstGeom prst="rect">
            <a:avLst/>
          </a:prstGeom>
          <a:solidFill>
            <a:srgbClr val="3B8D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12"/>
          <p:cNvSpPr/>
          <p:nvPr/>
        </p:nvSpPr>
        <p:spPr>
          <a:xfrm>
            <a:off x="0" y="4584075"/>
            <a:ext cx="9144000" cy="559500"/>
          </a:xfrm>
          <a:prstGeom prst="rect">
            <a:avLst/>
          </a:prstGeom>
          <a:solidFill>
            <a:srgbClr val="94BF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12"/>
          <p:cNvSpPr txBox="1">
            <a:spLocks noGrp="1"/>
          </p:cNvSpPr>
          <p:nvPr>
            <p:ph type="sldNum" idx="12"/>
          </p:nvPr>
        </p:nvSpPr>
        <p:spPr>
          <a:xfrm>
            <a:off x="-51050" y="4819400"/>
            <a:ext cx="349200" cy="32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algn="ctr" rtl="0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lvl="2" algn="ctr" rtl="0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lvl="3" algn="ctr" rtl="0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lvl="4" algn="ctr" rtl="0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lvl="5" algn="ctr" rtl="0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lvl="6" algn="ctr" rtl="0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lvl="7" algn="ctr" rtl="0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lvl="8" algn="ctr" rtl="0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146025" y="530725"/>
            <a:ext cx="3208800" cy="10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Roboto Slab"/>
              <a:buNone/>
              <a:defRPr sz="1800" b="1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Roboto Slab"/>
              <a:buNone/>
              <a:defRPr sz="1800" b="1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Roboto Slab"/>
              <a:buNone/>
              <a:defRPr sz="1800" b="1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Roboto Slab"/>
              <a:buNone/>
              <a:defRPr sz="1800" b="1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Roboto Slab"/>
              <a:buNone/>
              <a:defRPr sz="1800" b="1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Roboto Slab"/>
              <a:buNone/>
              <a:defRPr sz="1800" b="1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Roboto Slab"/>
              <a:buNone/>
              <a:defRPr sz="1800" b="1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Roboto Slab"/>
              <a:buNone/>
              <a:defRPr sz="1800" b="1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Roboto Slab"/>
              <a:buNone/>
              <a:defRPr sz="1800" b="1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146025" y="1767275"/>
            <a:ext cx="7540800" cy="31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419100">
              <a:spcBef>
                <a:spcPts val="600"/>
              </a:spcBef>
              <a:spcAft>
                <a:spcPts val="0"/>
              </a:spcAft>
              <a:buClr>
                <a:srgbClr val="114454"/>
              </a:buClr>
              <a:buSzPts val="3000"/>
              <a:buFont typeface="Nixie One"/>
              <a:buChar char="▪"/>
              <a:defRPr sz="3000">
                <a:solidFill>
                  <a:srgbClr val="114454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L="914400" lvl="1" indent="-381000">
              <a:spcBef>
                <a:spcPts val="0"/>
              </a:spcBef>
              <a:spcAft>
                <a:spcPts val="0"/>
              </a:spcAft>
              <a:buClr>
                <a:srgbClr val="114454"/>
              </a:buClr>
              <a:buSzPts val="2400"/>
              <a:buFont typeface="Nixie One"/>
              <a:buChar char="▫"/>
              <a:defRPr sz="2400">
                <a:solidFill>
                  <a:srgbClr val="114454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L="1371600" lvl="2" indent="-381000">
              <a:spcBef>
                <a:spcPts val="0"/>
              </a:spcBef>
              <a:spcAft>
                <a:spcPts val="0"/>
              </a:spcAft>
              <a:buClr>
                <a:srgbClr val="114454"/>
              </a:buClr>
              <a:buSzPts val="2400"/>
              <a:buFont typeface="Nixie One"/>
              <a:buChar char="■"/>
              <a:defRPr sz="2400">
                <a:solidFill>
                  <a:srgbClr val="114454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L="1828800" lvl="3" indent="-342900">
              <a:spcBef>
                <a:spcPts val="0"/>
              </a:spcBef>
              <a:spcAft>
                <a:spcPts val="0"/>
              </a:spcAft>
              <a:buClr>
                <a:srgbClr val="114454"/>
              </a:buClr>
              <a:buSzPts val="1800"/>
              <a:buFont typeface="Nixie One"/>
              <a:buChar char="●"/>
              <a:defRPr sz="1800">
                <a:solidFill>
                  <a:srgbClr val="114454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Clr>
                <a:srgbClr val="114454"/>
              </a:buClr>
              <a:buSzPts val="1800"/>
              <a:buFont typeface="Nixie One"/>
              <a:buChar char="○"/>
              <a:defRPr sz="1800">
                <a:solidFill>
                  <a:srgbClr val="114454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L="2743200" lvl="5" indent="-342900">
              <a:spcBef>
                <a:spcPts val="0"/>
              </a:spcBef>
              <a:spcAft>
                <a:spcPts val="0"/>
              </a:spcAft>
              <a:buClr>
                <a:srgbClr val="114454"/>
              </a:buClr>
              <a:buSzPts val="1800"/>
              <a:buFont typeface="Nixie One"/>
              <a:buChar char="■"/>
              <a:defRPr sz="1800">
                <a:solidFill>
                  <a:srgbClr val="114454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Clr>
                <a:srgbClr val="114454"/>
              </a:buClr>
              <a:buSzPts val="1800"/>
              <a:buFont typeface="Nixie One"/>
              <a:buChar char="●"/>
              <a:defRPr sz="1800">
                <a:solidFill>
                  <a:srgbClr val="114454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Clr>
                <a:srgbClr val="114454"/>
              </a:buClr>
              <a:buSzPts val="1800"/>
              <a:buFont typeface="Nixie One"/>
              <a:buChar char="○"/>
              <a:defRPr sz="1800">
                <a:solidFill>
                  <a:srgbClr val="114454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Clr>
                <a:srgbClr val="114454"/>
              </a:buClr>
              <a:buSzPts val="1800"/>
              <a:buFont typeface="Nixie One"/>
              <a:buChar char="■"/>
              <a:defRPr sz="1800">
                <a:solidFill>
                  <a:srgbClr val="114454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-51050" y="4819400"/>
            <a:ext cx="349200" cy="3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algn="ctr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lvl="2" algn="ctr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lvl="3" algn="ctr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lvl="4" algn="ctr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lvl="5" algn="ctr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lvl="6" algn="ctr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lvl="7" algn="ctr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lvl="8" algn="ctr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8" r:id="rId8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png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.png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.png"/><Relationship Id="rId5" Type="http://schemas.openxmlformats.org/officeDocument/2006/relationships/image" Target="../media/image24.jpg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.png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.png"/><Relationship Id="rId5" Type="http://schemas.openxmlformats.org/officeDocument/2006/relationships/image" Target="../media/image31.png"/><Relationship Id="rId4" Type="http://schemas.openxmlformats.org/officeDocument/2006/relationships/image" Target="../media/image3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2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56.png"/><Relationship Id="rId4" Type="http://schemas.openxmlformats.org/officeDocument/2006/relationships/image" Target="../media/image55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59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.png"/><Relationship Id="rId4" Type="http://schemas.openxmlformats.org/officeDocument/2006/relationships/image" Target="../media/image6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.png"/></Relationships>
</file>

<file path=ppt/slides/_rels/slide4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.png"/><Relationship Id="rId4" Type="http://schemas.openxmlformats.org/officeDocument/2006/relationships/image" Target="../media/image73.jp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13"/>
          <p:cNvSpPr txBox="1">
            <a:spLocks noGrp="1"/>
          </p:cNvSpPr>
          <p:nvPr>
            <p:ph type="ctrTitle"/>
          </p:nvPr>
        </p:nvSpPr>
        <p:spPr>
          <a:xfrm>
            <a:off x="1323703" y="1483436"/>
            <a:ext cx="7584391" cy="2478503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algn="ctr"/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КЛЮЧЕВЫЕ АСПЕКТЫ </a:t>
            </a:r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ПОСЛАНИЯ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ПРЕЗИДЕНТА РЕСПУБЛИКИ БЕЛАРУСЬ А.Г.ЛУКАШЕНКО </a:t>
            </a:r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БЕЛОРУССКОМУ 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НАРОДУ </a:t>
            </a:r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НАЦИОНАЛЬНОМУ СОБРАНИЮ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РЕСПУБЛИКИ БЕЛАРУСЬ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782886" cy="51435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1113" y="4895680"/>
            <a:ext cx="303159" cy="2094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261351" y="781706"/>
            <a:ext cx="8762331" cy="86662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just"/>
            <a:r>
              <a:rPr lang="ru-RU" sz="1600" b="1" dirty="0"/>
              <a:t>белорусская нация формировалась на стыке западной и восточнославянской цивилизаций, на основе христианства, но при подавляющем преимуществе </a:t>
            </a:r>
            <a:r>
              <a:rPr lang="ru-RU" sz="1600" b="1" dirty="0" smtClean="0"/>
              <a:t>православия;</a:t>
            </a:r>
            <a:endParaRPr lang="ru-RU" sz="1600" b="1" dirty="0">
              <a:solidFill>
                <a:srgbClr val="00206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61350" y="1753696"/>
            <a:ext cx="8762331" cy="86662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just"/>
            <a:r>
              <a:rPr lang="ru-RU" sz="1600" b="1" dirty="0"/>
              <a:t>белорусская государственность изначально формировалась на основе традиций народовластия. Наши демократические традиции имеют тысячелетнюю историю;</a:t>
            </a:r>
            <a:endParaRPr lang="ru-RU" sz="1600" b="1" dirty="0">
              <a:solidFill>
                <a:srgbClr val="002060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61350" y="2713762"/>
            <a:ext cx="8762331" cy="86662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just"/>
            <a:r>
              <a:rPr lang="ru-RU" sz="1600" b="1" dirty="0"/>
              <a:t>белорусское государство также является полноправным преемником исторического наследия Древней Руси. Великое Княжество Литовское было также русским – это значит, что восточнославянским, то есть нашим;</a:t>
            </a:r>
            <a:endParaRPr lang="ru-RU" sz="1600" b="1" dirty="0">
              <a:solidFill>
                <a:srgbClr val="002060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61348" y="4411950"/>
            <a:ext cx="8762331" cy="65754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just"/>
            <a:r>
              <a:rPr lang="ru-RU" sz="1600" b="1" dirty="0"/>
              <a:t>мы слишком романтизировали такие периоды, как ВКЛ и Речь </a:t>
            </a:r>
            <a:r>
              <a:rPr lang="ru-RU" sz="1600" b="1" dirty="0" err="1"/>
              <a:t>Посполитая</a:t>
            </a:r>
            <a:r>
              <a:rPr lang="ru-RU" sz="1600" b="1" dirty="0"/>
              <a:t>.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261349" y="3667396"/>
            <a:ext cx="8762331" cy="65754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just"/>
            <a:r>
              <a:rPr lang="ru-RU" sz="1600" b="1" dirty="0"/>
              <a:t>в историческом прошлом – истоки белорусской веротерпимости и уважения к другим народам;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0" y="-1"/>
            <a:ext cx="9144000" cy="781707"/>
          </a:xfrm>
          <a:prstGeom prst="rect">
            <a:avLst/>
          </a:prstGeom>
          <a:solidFill>
            <a:srgbClr val="124057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just"/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61348" y="86549"/>
            <a:ext cx="876233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just"/>
            <a:r>
              <a:rPr 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Акценты</a:t>
            </a: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которые играют очень важную роль в вопросе сохранения нашей государственности и суверенитета:</a:t>
            </a:r>
            <a:endParaRPr lang="en-US" sz="1600" b="1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1113" y="4895680"/>
            <a:ext cx="303159" cy="2094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16568" y="483604"/>
            <a:ext cx="8746958" cy="1128627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just"/>
            <a:r>
              <a:rPr lang="ru-RU" sz="1800" b="1" dirty="0">
                <a:solidFill>
                  <a:srgbClr val="124057"/>
                </a:solidFill>
              </a:rPr>
              <a:t>Глава государства обратил внимание на еще одну важную тему: </a:t>
            </a:r>
            <a:r>
              <a:rPr lang="ru-RU" sz="1800" b="1" dirty="0">
                <a:solidFill>
                  <a:schemeClr val="bg1"/>
                </a:solidFill>
              </a:rPr>
              <a:t>государственная символика Беларуси </a:t>
            </a:r>
            <a:r>
              <a:rPr lang="ru-RU" sz="1800" b="1" dirty="0">
                <a:solidFill>
                  <a:srgbClr val="124057"/>
                </a:solidFill>
              </a:rPr>
              <a:t>– это своего рода хранитель исторической памяти.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3991" y="1372188"/>
            <a:ext cx="3187627" cy="1780674"/>
          </a:xfrm>
          <a:prstGeom prst="rect">
            <a:avLst/>
          </a:prstGeom>
        </p:spPr>
      </p:pic>
      <p:grpSp>
        <p:nvGrpSpPr>
          <p:cNvPr id="9" name="Группа 8"/>
          <p:cNvGrpSpPr/>
          <p:nvPr/>
        </p:nvGrpSpPr>
        <p:grpSpPr>
          <a:xfrm>
            <a:off x="782053" y="2948912"/>
            <a:ext cx="7850022" cy="2196985"/>
            <a:chOff x="216568" y="2946515"/>
            <a:chExt cx="7850022" cy="2196985"/>
          </a:xfrm>
        </p:grpSpPr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16568" y="2946515"/>
              <a:ext cx="3905752" cy="2196985"/>
            </a:xfrm>
            <a:prstGeom prst="rect">
              <a:avLst/>
            </a:prstGeom>
          </p:spPr>
        </p:pic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122320" y="2946515"/>
              <a:ext cx="3944270" cy="2194588"/>
            </a:xfrm>
            <a:prstGeom prst="rect">
              <a:avLst/>
            </a:prstGeom>
          </p:spPr>
        </p:pic>
      </p:grpSp>
      <p:pic>
        <p:nvPicPr>
          <p:cNvPr id="7" name="Рисунок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1113" y="4895680"/>
            <a:ext cx="303159" cy="2094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1515978" y="421105"/>
            <a:ext cx="7519737" cy="2081463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just"/>
            <a:r>
              <a:rPr lang="ru-RU" sz="2000" b="1" i="1" dirty="0">
                <a:solidFill>
                  <a:srgbClr val="18637B"/>
                </a:solidFill>
              </a:rPr>
              <a:t>”Надо активней продвигать свои традиции, свои символы, своих артистов, художников и так далее. Тем более что спрос на отечественное, на родное растет… Люди хотят видеть не импортированные, а созданные в своей стране образы – если хотите, тренды – во всем“</a:t>
            </a:r>
            <a:r>
              <a:rPr lang="ru-RU" sz="2000" b="1" dirty="0">
                <a:solidFill>
                  <a:srgbClr val="18637B"/>
                </a:solidFill>
              </a:rPr>
              <a:t>, </a:t>
            </a:r>
            <a:r>
              <a:rPr lang="ru-RU" sz="2000" b="1" dirty="0"/>
              <a:t>– подчеркнул Александр Лукашенко.</a:t>
            </a:r>
            <a:endParaRPr lang="ru-RU" sz="2000" b="1" dirty="0">
              <a:solidFill>
                <a:srgbClr val="002060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6790" y="2502568"/>
            <a:ext cx="4694989" cy="264093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1113" y="4895680"/>
            <a:ext cx="303159" cy="2094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-1" y="439191"/>
            <a:ext cx="9144001" cy="1164981"/>
          </a:xfrm>
          <a:prstGeom prst="rect">
            <a:avLst/>
          </a:prstGeom>
          <a:solidFill>
            <a:srgbClr val="124057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endParaRPr lang="en-US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669" y="2069433"/>
            <a:ext cx="3273090" cy="2185759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60028" y="544627"/>
            <a:ext cx="878397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chemeClr val="bg1"/>
                </a:solidFill>
              </a:rPr>
              <a:t>Экономика и развитие страны в санкционных условиях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979312" y="1963995"/>
            <a:ext cx="4863900" cy="2291197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just"/>
            <a:r>
              <a:rPr lang="ru-RU" sz="1800" b="1" i="1" dirty="0">
                <a:solidFill>
                  <a:srgbClr val="003366"/>
                </a:solidFill>
              </a:rPr>
              <a:t>Александр Лукашенко напомнил, что уже три десятилетия фундаментом нашей государственной политики является социально ориентированная экономика. Эта политика успешна, а народ ее поддерживает. </a:t>
            </a:r>
            <a:endParaRPr lang="ru-RU" sz="1800" b="1" dirty="0">
              <a:solidFill>
                <a:srgbClr val="003366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1113" y="4895680"/>
            <a:ext cx="303159" cy="209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2805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40632" y="492291"/>
            <a:ext cx="8795084" cy="1601204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</a:rPr>
              <a:t>Президент коснулся </a:t>
            </a:r>
            <a:r>
              <a:rPr lang="ru-RU" sz="2400" b="1" u="sng" dirty="0">
                <a:solidFill>
                  <a:srgbClr val="002060"/>
                </a:solidFill>
              </a:rPr>
              <a:t>реального сектора экономики</a:t>
            </a:r>
            <a:r>
              <a:rPr lang="ru-RU" sz="2400" b="1" dirty="0">
                <a:solidFill>
                  <a:srgbClr val="002060"/>
                </a:solidFill>
              </a:rPr>
              <a:t>, выразив особую благодарность всем, занятым в этом сегменте экономики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84634" y="2241490"/>
            <a:ext cx="418736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Показали </a:t>
            </a:r>
            <a:r>
              <a:rPr lang="ru-RU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наш несгибаемый белорусский характер</a:t>
            </a:r>
            <a:endParaRPr lang="en-US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384634" y="2697262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Мы получили рекордное внешнеторговое сальдо почти 4,3 млрд долларов США</a:t>
            </a:r>
            <a:r>
              <a:rPr lang="ru-RU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384634" y="3562639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Продовольственный экспорт впервые принес выручку свыше 8 млрд долларов США</a:t>
            </a:r>
            <a:r>
              <a:rPr lang="ru-RU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“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1176" y="2150432"/>
            <a:ext cx="3765884" cy="282441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1113" y="4895680"/>
            <a:ext cx="303159" cy="209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47203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40631" y="324852"/>
            <a:ext cx="4668254" cy="4018547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just"/>
            <a:r>
              <a:rPr lang="ru-RU" sz="2000" b="1" i="1" dirty="0">
                <a:solidFill>
                  <a:srgbClr val="18637B"/>
                </a:solidFill>
              </a:rPr>
              <a:t>”Текущий год – это медиана пятилетней программы. В этот год мы должны выполнить все, что наметили, сработать так же, а может, </a:t>
            </a:r>
            <a:r>
              <a:rPr lang="ru-RU" sz="2000" b="1" i="1" dirty="0" smtClean="0">
                <a:solidFill>
                  <a:srgbClr val="18637B"/>
                </a:solidFill>
              </a:rPr>
              <a:t>и </a:t>
            </a:r>
            <a:r>
              <a:rPr lang="ru-RU" sz="2000" b="1" i="1" dirty="0">
                <a:solidFill>
                  <a:srgbClr val="18637B"/>
                </a:solidFill>
              </a:rPr>
              <a:t>лучше, чем в прошлом году“, </a:t>
            </a:r>
            <a:r>
              <a:rPr lang="ru-RU" sz="2000" b="1" dirty="0">
                <a:solidFill>
                  <a:srgbClr val="002060"/>
                </a:solidFill>
              </a:rPr>
              <a:t>– </a:t>
            </a:r>
            <a:r>
              <a:rPr lang="ru-RU" sz="2000" b="1" i="1" dirty="0">
                <a:solidFill>
                  <a:srgbClr val="003300"/>
                </a:solidFill>
              </a:rPr>
              <a:t>напутствовал Глава государства.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2023" y="120316"/>
            <a:ext cx="3105734" cy="487278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9538" y="2670836"/>
            <a:ext cx="4669347" cy="247266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1113" y="4895680"/>
            <a:ext cx="303159" cy="209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4558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64694" y="482254"/>
            <a:ext cx="8879305" cy="1129978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ru-RU" sz="1800" b="1" dirty="0">
                <a:solidFill>
                  <a:srgbClr val="002060"/>
                </a:solidFill>
              </a:rPr>
              <a:t>В этом году задача – обеспечить рост ВВП около 4%, как это предписано пятилетней программой</a:t>
            </a:r>
            <a:r>
              <a:rPr lang="ru-RU" sz="1800" b="1" dirty="0" smtClean="0">
                <a:solidFill>
                  <a:srgbClr val="002060"/>
                </a:solidFill>
              </a:rPr>
              <a:t>. Для </a:t>
            </a:r>
            <a:r>
              <a:rPr lang="ru-RU" sz="1800" b="1" dirty="0">
                <a:solidFill>
                  <a:srgbClr val="002060"/>
                </a:solidFill>
              </a:rPr>
              <a:t>достижения этой цели, по мнению белорусского лидера, необходимо: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12476" y="2093010"/>
            <a:ext cx="44246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1800" b="1" dirty="0">
                <a:solidFill>
                  <a:srgbClr val="18637B"/>
                </a:solidFill>
              </a:rPr>
              <a:t>инициатива и активные </a:t>
            </a:r>
            <a:r>
              <a:rPr lang="ru-RU" sz="1800" b="1" dirty="0" smtClean="0">
                <a:solidFill>
                  <a:srgbClr val="18637B"/>
                </a:solidFill>
              </a:rPr>
              <a:t>действия </a:t>
            </a:r>
            <a:endParaRPr lang="en-US" sz="1800" b="1" dirty="0">
              <a:solidFill>
                <a:srgbClr val="18637B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12476" y="2868728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1800" b="1" dirty="0">
                <a:solidFill>
                  <a:srgbClr val="18637B"/>
                </a:solidFill>
              </a:rPr>
              <a:t>место науки в развитии страны должно быть более </a:t>
            </a:r>
            <a:r>
              <a:rPr lang="ru-RU" sz="1800" b="1" dirty="0" smtClean="0">
                <a:solidFill>
                  <a:srgbClr val="18637B"/>
                </a:solidFill>
              </a:rPr>
              <a:t>заметным</a:t>
            </a:r>
            <a:endParaRPr lang="en-US" sz="1800" b="1" dirty="0">
              <a:solidFill>
                <a:srgbClr val="18637B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12476" y="3798334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1800" b="1" dirty="0">
                <a:solidFill>
                  <a:srgbClr val="18637B"/>
                </a:solidFill>
              </a:rPr>
              <a:t>импортозамещение и повышение доли инновационного производства</a:t>
            </a:r>
            <a:endParaRPr lang="en-US" sz="1800" b="1" dirty="0">
              <a:solidFill>
                <a:srgbClr val="18637B"/>
              </a:solidFill>
            </a:endParaRPr>
          </a:p>
        </p:txBody>
      </p:sp>
      <p:pic>
        <p:nvPicPr>
          <p:cNvPr id="9218" name="Picture 2" descr="Лукашенко об импортозамещении: мы не должны зависеть от капризов западных  политических элит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7211" y="3536086"/>
            <a:ext cx="2763252" cy="1543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37211" y="1612232"/>
            <a:ext cx="2763252" cy="184306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1113" y="4895680"/>
            <a:ext cx="303159" cy="209445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64695" y="482254"/>
            <a:ext cx="8879304" cy="1129978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ru-RU" sz="1800" b="1" dirty="0">
                <a:solidFill>
                  <a:srgbClr val="002060"/>
                </a:solidFill>
              </a:rPr>
              <a:t>В этом году задача – обеспечить рост ВВП около 4%, как это предписано пятилетней программой</a:t>
            </a:r>
            <a:r>
              <a:rPr lang="ru-RU" sz="1800" b="1" dirty="0" smtClean="0">
                <a:solidFill>
                  <a:srgbClr val="002060"/>
                </a:solidFill>
              </a:rPr>
              <a:t>. Для </a:t>
            </a:r>
            <a:r>
              <a:rPr lang="ru-RU" sz="1800" b="1" dirty="0">
                <a:solidFill>
                  <a:srgbClr val="002060"/>
                </a:solidFill>
              </a:rPr>
              <a:t>достижения этой цели, по мнению белорусского лидера, необходимо: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264694" y="1765583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1800" b="1" dirty="0">
                <a:solidFill>
                  <a:srgbClr val="18637B"/>
                </a:solidFill>
              </a:rPr>
              <a:t>выполнению экономических программ Союзного государства</a:t>
            </a:r>
            <a:endParaRPr lang="en-US" sz="1800" b="1" dirty="0">
              <a:solidFill>
                <a:srgbClr val="18637B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64694" y="2554913"/>
            <a:ext cx="36631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1800" b="1" dirty="0">
                <a:solidFill>
                  <a:srgbClr val="18637B"/>
                </a:solidFill>
              </a:rPr>
              <a:t>масштабная </a:t>
            </a:r>
            <a:r>
              <a:rPr lang="ru-RU" sz="1800" b="1" dirty="0" err="1">
                <a:solidFill>
                  <a:srgbClr val="18637B"/>
                </a:solidFill>
              </a:rPr>
              <a:t>цифровизация</a:t>
            </a:r>
            <a:endParaRPr lang="en-US" sz="1800" b="1" dirty="0">
              <a:solidFill>
                <a:srgbClr val="18637B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027020" y="1765584"/>
            <a:ext cx="399666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1800" b="1" dirty="0">
                <a:solidFill>
                  <a:srgbClr val="18637B"/>
                </a:solidFill>
              </a:rPr>
              <a:t>серьезно вкладываться в производство</a:t>
            </a:r>
            <a:endParaRPr lang="en-US" sz="1800" b="1" dirty="0">
              <a:solidFill>
                <a:srgbClr val="18637B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027020" y="2411915"/>
            <a:ext cx="423729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1800" b="1" dirty="0">
                <a:solidFill>
                  <a:srgbClr val="18637B"/>
                </a:solidFill>
              </a:rPr>
              <a:t>сохранить набранный темп развития инженерно-транспортной инфраструктуры</a:t>
            </a:r>
            <a:endParaRPr lang="en-US" sz="1800" b="1" dirty="0">
              <a:solidFill>
                <a:srgbClr val="18637B"/>
              </a:solidFill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2770" y="3377901"/>
            <a:ext cx="3078868" cy="173186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59406" y="3408437"/>
            <a:ext cx="2635923" cy="170132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933" y="3146185"/>
            <a:ext cx="1805901" cy="1830703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1113" y="4895680"/>
            <a:ext cx="303159" cy="209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028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18</a:t>
            </a:fld>
            <a:endParaRPr lang="en"/>
          </a:p>
        </p:txBody>
      </p:sp>
      <p:sp>
        <p:nvSpPr>
          <p:cNvPr id="5" name="Прямоугольник 4"/>
          <p:cNvSpPr/>
          <p:nvPr/>
        </p:nvSpPr>
        <p:spPr>
          <a:xfrm>
            <a:off x="250022" y="655250"/>
            <a:ext cx="8436776" cy="209998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just"/>
            <a:r>
              <a:rPr lang="ru-RU" sz="2000" b="1" i="1" dirty="0">
                <a:solidFill>
                  <a:srgbClr val="003300"/>
                </a:solidFill>
              </a:rPr>
              <a:t>Глава государства заявил, что </a:t>
            </a:r>
            <a:r>
              <a:rPr lang="ru-RU" sz="2000" b="1" i="1" dirty="0">
                <a:solidFill>
                  <a:srgbClr val="18637B"/>
                </a:solidFill>
              </a:rPr>
              <a:t>”создание собственной портовой инфраструктуры и новые сухопутные маршруты в направлении Китая, Ирана и других стран Азии должны стать безусловным приоритетом нашей транспортной отрасли“.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8495" y="2283838"/>
            <a:ext cx="4795666" cy="269756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1113" y="4895680"/>
            <a:ext cx="303159" cy="209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6780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30"/>
          <p:cNvSpPr txBox="1">
            <a:spLocks noGrp="1"/>
          </p:cNvSpPr>
          <p:nvPr>
            <p:ph type="sldNum" idx="12"/>
          </p:nvPr>
        </p:nvSpPr>
        <p:spPr>
          <a:xfrm>
            <a:off x="-51050" y="4819400"/>
            <a:ext cx="349200" cy="32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19</a:t>
            </a:fld>
            <a:endParaRPr/>
          </a:p>
        </p:txBody>
      </p:sp>
      <p:sp>
        <p:nvSpPr>
          <p:cNvPr id="5" name="Прямоугольник 4"/>
          <p:cNvSpPr/>
          <p:nvPr/>
        </p:nvSpPr>
        <p:spPr>
          <a:xfrm>
            <a:off x="0" y="442161"/>
            <a:ext cx="6725653" cy="2120566"/>
          </a:xfrm>
          <a:prstGeom prst="rect">
            <a:avLst/>
          </a:prstGeom>
          <a:solidFill>
            <a:srgbClr val="18637B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</a:rPr>
              <a:t>Народ – единственный источник государственной власти и носитель суверенитета. Эта норма Конституции предопределяет главный принцип нашей политики – социальную справедливость. 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5653" y="956223"/>
            <a:ext cx="2324237" cy="352582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4109" y="2562727"/>
            <a:ext cx="4619723" cy="258067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1113" y="4895680"/>
            <a:ext cx="303159" cy="2094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6632" y="110436"/>
            <a:ext cx="5985307" cy="346854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568011" y="3284623"/>
            <a:ext cx="8188993" cy="1708484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just"/>
            <a:r>
              <a:rPr lang="ru-RU" sz="1600" b="1" dirty="0">
                <a:solidFill>
                  <a:srgbClr val="002060"/>
                </a:solidFill>
              </a:rPr>
              <a:t>Ежегодное Послание Президента к белорусскому народу </a:t>
            </a:r>
            <a:r>
              <a:rPr lang="ru-RU" sz="1600" b="1" dirty="0" smtClean="0">
                <a:solidFill>
                  <a:srgbClr val="002060"/>
                </a:solidFill>
              </a:rPr>
              <a:t>и Национальному собранию – не просто реализация конституционной нормы. Это своего рода политический диалог, в котором участвуют все: Глава государства, Парламент, Правительство, руководители всех уровней, депутаты, общественные организации и наши граждане.</a:t>
            </a:r>
          </a:p>
          <a:p>
            <a:pPr algn="just"/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10" name="Google Shape;402;p32"/>
          <p:cNvSpPr txBox="1">
            <a:spLocks noGrp="1"/>
          </p:cNvSpPr>
          <p:nvPr>
            <p:ph type="sldNum" idx="12"/>
          </p:nvPr>
        </p:nvSpPr>
        <p:spPr>
          <a:xfrm>
            <a:off x="-51050" y="4819400"/>
            <a:ext cx="349200" cy="32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/>
              <a:t>2</a:t>
            </a:r>
            <a:endParaRPr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1113" y="4895680"/>
            <a:ext cx="303159" cy="2094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20</a:t>
            </a:fld>
            <a:endParaRPr lang="en"/>
          </a:p>
        </p:txBody>
      </p:sp>
      <p:sp>
        <p:nvSpPr>
          <p:cNvPr id="6" name="Прямоугольник 5"/>
          <p:cNvSpPr/>
          <p:nvPr/>
        </p:nvSpPr>
        <p:spPr>
          <a:xfrm>
            <a:off x="298150" y="486915"/>
            <a:ext cx="8304429" cy="2148001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ru-RU" sz="2000" b="1" dirty="0" smtClean="0">
                <a:solidFill>
                  <a:srgbClr val="003300"/>
                </a:solidFill>
              </a:rPr>
              <a:t>”Хорошо учился, закончил вуз или не закончил, руки золотые, хороший специалист – у нас есть место, где можно </a:t>
            </a:r>
            <a:r>
              <a:rPr lang="ru-RU" sz="2000" b="1" i="1" dirty="0" smtClean="0">
                <a:solidFill>
                  <a:srgbClr val="18637B"/>
                </a:solidFill>
              </a:rPr>
              <a:t>заработать…Зарплата </a:t>
            </a:r>
            <a:r>
              <a:rPr lang="ru-RU" sz="2000" b="1" i="1" dirty="0">
                <a:solidFill>
                  <a:srgbClr val="18637B"/>
                </a:solidFill>
              </a:rPr>
              <a:t>должна быть заработана. </a:t>
            </a:r>
            <a:r>
              <a:rPr lang="ru-RU" sz="2000" b="1" i="1" dirty="0" smtClean="0">
                <a:solidFill>
                  <a:srgbClr val="18637B"/>
                </a:solidFill>
              </a:rPr>
              <a:t>Это </a:t>
            </a:r>
            <a:r>
              <a:rPr lang="ru-RU" sz="2000" b="1" i="1" dirty="0">
                <a:solidFill>
                  <a:srgbClr val="18637B"/>
                </a:solidFill>
              </a:rPr>
              <a:t>справедливый подход“, </a:t>
            </a:r>
            <a:r>
              <a:rPr lang="ru-RU" sz="2000" b="1" i="1" dirty="0">
                <a:solidFill>
                  <a:srgbClr val="003300"/>
                </a:solidFill>
              </a:rPr>
              <a:t>– подчеркнул Александр Лукашенко.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5998" y="2111672"/>
            <a:ext cx="4796352" cy="303182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1113" y="4895680"/>
            <a:ext cx="303159" cy="209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4152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31"/>
          <p:cNvSpPr txBox="1">
            <a:spLocks noGrp="1"/>
          </p:cNvSpPr>
          <p:nvPr>
            <p:ph type="sldNum" idx="12"/>
          </p:nvPr>
        </p:nvSpPr>
        <p:spPr>
          <a:xfrm>
            <a:off x="-51050" y="4819400"/>
            <a:ext cx="349200" cy="32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21</a:t>
            </a:fld>
            <a:endParaRPr/>
          </a:p>
        </p:txBody>
      </p:sp>
      <p:grpSp>
        <p:nvGrpSpPr>
          <p:cNvPr id="388" name="Google Shape;388;p31"/>
          <p:cNvGrpSpPr/>
          <p:nvPr/>
        </p:nvGrpSpPr>
        <p:grpSpPr>
          <a:xfrm>
            <a:off x="3924728" y="1467669"/>
            <a:ext cx="488885" cy="410303"/>
            <a:chOff x="1923675" y="1633650"/>
            <a:chExt cx="436000" cy="435975"/>
          </a:xfrm>
        </p:grpSpPr>
        <p:sp>
          <p:nvSpPr>
            <p:cNvPr id="389" name="Google Shape;389;p31"/>
            <p:cNvSpPr/>
            <p:nvPr/>
          </p:nvSpPr>
          <p:spPr>
            <a:xfrm>
              <a:off x="2209250" y="1633650"/>
              <a:ext cx="150425" cy="150425"/>
            </a:xfrm>
            <a:custGeom>
              <a:avLst/>
              <a:gdLst/>
              <a:ahLst/>
              <a:cxnLst/>
              <a:rect l="l" t="t" r="r" b="b"/>
              <a:pathLst>
                <a:path w="6017" h="6017" fill="none" extrusionOk="0">
                  <a:moveTo>
                    <a:pt x="5846" y="3605"/>
                  </a:moveTo>
                  <a:lnTo>
                    <a:pt x="2412" y="171"/>
                  </a:lnTo>
                  <a:lnTo>
                    <a:pt x="2412" y="171"/>
                  </a:lnTo>
                  <a:lnTo>
                    <a:pt x="2314" y="98"/>
                  </a:lnTo>
                  <a:lnTo>
                    <a:pt x="2217" y="49"/>
                  </a:lnTo>
                  <a:lnTo>
                    <a:pt x="2095" y="25"/>
                  </a:lnTo>
                  <a:lnTo>
                    <a:pt x="1997" y="1"/>
                  </a:lnTo>
                  <a:lnTo>
                    <a:pt x="1876" y="25"/>
                  </a:lnTo>
                  <a:lnTo>
                    <a:pt x="1778" y="49"/>
                  </a:lnTo>
                  <a:lnTo>
                    <a:pt x="1681" y="98"/>
                  </a:lnTo>
                  <a:lnTo>
                    <a:pt x="1583" y="171"/>
                  </a:lnTo>
                  <a:lnTo>
                    <a:pt x="0" y="1778"/>
                  </a:lnTo>
                  <a:lnTo>
                    <a:pt x="4238" y="6016"/>
                  </a:lnTo>
                  <a:lnTo>
                    <a:pt x="5846" y="4433"/>
                  </a:lnTo>
                  <a:lnTo>
                    <a:pt x="5846" y="4433"/>
                  </a:lnTo>
                  <a:lnTo>
                    <a:pt x="5919" y="4336"/>
                  </a:lnTo>
                  <a:lnTo>
                    <a:pt x="5967" y="4238"/>
                  </a:lnTo>
                  <a:lnTo>
                    <a:pt x="5992" y="4141"/>
                  </a:lnTo>
                  <a:lnTo>
                    <a:pt x="6016" y="4019"/>
                  </a:lnTo>
                  <a:lnTo>
                    <a:pt x="5992" y="3922"/>
                  </a:lnTo>
                  <a:lnTo>
                    <a:pt x="5967" y="3800"/>
                  </a:lnTo>
                  <a:lnTo>
                    <a:pt x="5919" y="3703"/>
                  </a:lnTo>
                  <a:lnTo>
                    <a:pt x="5846" y="3605"/>
                  </a:lnTo>
                  <a:lnTo>
                    <a:pt x="5846" y="3605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31"/>
            <p:cNvSpPr/>
            <p:nvPr/>
          </p:nvSpPr>
          <p:spPr>
            <a:xfrm>
              <a:off x="2019900" y="1757250"/>
              <a:ext cx="261825" cy="261850"/>
            </a:xfrm>
            <a:custGeom>
              <a:avLst/>
              <a:gdLst/>
              <a:ahLst/>
              <a:cxnLst/>
              <a:rect l="l" t="t" r="r" b="b"/>
              <a:pathLst>
                <a:path w="10473" h="10474" fill="none" extrusionOk="0">
                  <a:moveTo>
                    <a:pt x="10473" y="1"/>
                  </a:moveTo>
                  <a:lnTo>
                    <a:pt x="0" y="10473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31"/>
            <p:cNvSpPr/>
            <p:nvPr/>
          </p:nvSpPr>
          <p:spPr>
            <a:xfrm>
              <a:off x="1923675" y="1681150"/>
              <a:ext cx="388500" cy="388475"/>
            </a:xfrm>
            <a:custGeom>
              <a:avLst/>
              <a:gdLst/>
              <a:ahLst/>
              <a:cxnLst/>
              <a:rect l="l" t="t" r="r" b="b"/>
              <a:pathLst>
                <a:path w="15540" h="15539" fill="none" extrusionOk="0">
                  <a:moveTo>
                    <a:pt x="11277" y="0"/>
                  </a:moveTo>
                  <a:lnTo>
                    <a:pt x="756" y="10546"/>
                  </a:lnTo>
                  <a:lnTo>
                    <a:pt x="756" y="10546"/>
                  </a:lnTo>
                  <a:lnTo>
                    <a:pt x="683" y="10619"/>
                  </a:lnTo>
                  <a:lnTo>
                    <a:pt x="634" y="10692"/>
                  </a:lnTo>
                  <a:lnTo>
                    <a:pt x="610" y="10765"/>
                  </a:lnTo>
                  <a:lnTo>
                    <a:pt x="585" y="10863"/>
                  </a:lnTo>
                  <a:lnTo>
                    <a:pt x="1" y="14881"/>
                  </a:lnTo>
                  <a:lnTo>
                    <a:pt x="1" y="14881"/>
                  </a:lnTo>
                  <a:lnTo>
                    <a:pt x="1" y="15003"/>
                  </a:lnTo>
                  <a:lnTo>
                    <a:pt x="25" y="15149"/>
                  </a:lnTo>
                  <a:lnTo>
                    <a:pt x="98" y="15271"/>
                  </a:lnTo>
                  <a:lnTo>
                    <a:pt x="171" y="15368"/>
                  </a:lnTo>
                  <a:lnTo>
                    <a:pt x="171" y="15368"/>
                  </a:lnTo>
                  <a:lnTo>
                    <a:pt x="269" y="15441"/>
                  </a:lnTo>
                  <a:lnTo>
                    <a:pt x="366" y="15490"/>
                  </a:lnTo>
                  <a:lnTo>
                    <a:pt x="464" y="15514"/>
                  </a:lnTo>
                  <a:lnTo>
                    <a:pt x="585" y="15539"/>
                  </a:lnTo>
                  <a:lnTo>
                    <a:pt x="585" y="15539"/>
                  </a:lnTo>
                  <a:lnTo>
                    <a:pt x="659" y="15539"/>
                  </a:lnTo>
                  <a:lnTo>
                    <a:pt x="4677" y="14954"/>
                  </a:lnTo>
                  <a:lnTo>
                    <a:pt x="4677" y="14954"/>
                  </a:lnTo>
                  <a:lnTo>
                    <a:pt x="4848" y="14905"/>
                  </a:lnTo>
                  <a:lnTo>
                    <a:pt x="4921" y="14857"/>
                  </a:lnTo>
                  <a:lnTo>
                    <a:pt x="4994" y="14784"/>
                  </a:lnTo>
                  <a:lnTo>
                    <a:pt x="15539" y="4262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31"/>
            <p:cNvSpPr/>
            <p:nvPr/>
          </p:nvSpPr>
          <p:spPr>
            <a:xfrm>
              <a:off x="1974225" y="1711575"/>
              <a:ext cx="261825" cy="261850"/>
            </a:xfrm>
            <a:custGeom>
              <a:avLst/>
              <a:gdLst/>
              <a:ahLst/>
              <a:cxnLst/>
              <a:rect l="l" t="t" r="r" b="b"/>
              <a:pathLst>
                <a:path w="10473" h="10474" fill="none" extrusionOk="0">
                  <a:moveTo>
                    <a:pt x="0" y="10474"/>
                  </a:moveTo>
                  <a:lnTo>
                    <a:pt x="10473" y="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31"/>
            <p:cNvSpPr/>
            <p:nvPr/>
          </p:nvSpPr>
          <p:spPr>
            <a:xfrm>
              <a:off x="1934650" y="2014200"/>
              <a:ext cx="44475" cy="44475"/>
            </a:xfrm>
            <a:custGeom>
              <a:avLst/>
              <a:gdLst/>
              <a:ahLst/>
              <a:cxnLst/>
              <a:rect l="l" t="t" r="r" b="b"/>
              <a:pathLst>
                <a:path w="1779" h="1779" fill="none" extrusionOk="0">
                  <a:moveTo>
                    <a:pt x="1778" y="1778"/>
                  </a:moveTo>
                  <a:lnTo>
                    <a:pt x="0" y="0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31"/>
            <p:cNvSpPr/>
            <p:nvPr/>
          </p:nvSpPr>
          <p:spPr>
            <a:xfrm>
              <a:off x="1944375" y="1947225"/>
              <a:ext cx="101725" cy="101700"/>
            </a:xfrm>
            <a:custGeom>
              <a:avLst/>
              <a:gdLst/>
              <a:ahLst/>
              <a:cxnLst/>
              <a:rect l="l" t="t" r="r" b="b"/>
              <a:pathLst>
                <a:path w="4069" h="4068" fill="none" extrusionOk="0">
                  <a:moveTo>
                    <a:pt x="1" y="49"/>
                  </a:moveTo>
                  <a:lnTo>
                    <a:pt x="1" y="49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4068" y="4043"/>
                  </a:lnTo>
                  <a:lnTo>
                    <a:pt x="4068" y="4043"/>
                  </a:lnTo>
                  <a:lnTo>
                    <a:pt x="4068" y="4043"/>
                  </a:lnTo>
                  <a:lnTo>
                    <a:pt x="4020" y="4068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Прямоугольник 1"/>
          <p:cNvSpPr/>
          <p:nvPr/>
        </p:nvSpPr>
        <p:spPr>
          <a:xfrm>
            <a:off x="0" y="55796"/>
            <a:ext cx="4932947" cy="1822176"/>
          </a:xfrm>
          <a:prstGeom prst="rect">
            <a:avLst/>
          </a:prstGeom>
          <a:solidFill>
            <a:srgbClr val="18637B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ru-RU" sz="1800" b="1" dirty="0">
                <a:solidFill>
                  <a:schemeClr val="bg1"/>
                </a:solidFill>
              </a:rPr>
              <a:t>Особое внимание в Беларуси уделяется пожилым гражданам.</a:t>
            </a:r>
          </a:p>
          <a:p>
            <a:pPr algn="ctr"/>
            <a:r>
              <a:rPr lang="ru-RU" sz="1800" b="1" dirty="0">
                <a:solidFill>
                  <a:schemeClr val="bg1"/>
                </a:solidFill>
              </a:rPr>
              <a:t>Для будущих пенсионеров заработала программа накоплений на пенсию с государственной поддержкой (программа ”3 + 3“).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b="11945"/>
          <a:stretch/>
        </p:blipFill>
        <p:spPr>
          <a:xfrm>
            <a:off x="4956158" y="55796"/>
            <a:ext cx="3141095" cy="1843929"/>
          </a:xfrm>
          <a:prstGeom prst="rect">
            <a:avLst/>
          </a:prstGeom>
        </p:spPr>
      </p:pic>
      <p:grpSp>
        <p:nvGrpSpPr>
          <p:cNvPr id="28" name="Google Shape;388;p31"/>
          <p:cNvGrpSpPr/>
          <p:nvPr/>
        </p:nvGrpSpPr>
        <p:grpSpPr>
          <a:xfrm>
            <a:off x="3924728" y="3924037"/>
            <a:ext cx="488885" cy="410303"/>
            <a:chOff x="1923675" y="1633650"/>
            <a:chExt cx="436000" cy="435975"/>
          </a:xfrm>
        </p:grpSpPr>
        <p:sp>
          <p:nvSpPr>
            <p:cNvPr id="29" name="Google Shape;389;p31"/>
            <p:cNvSpPr/>
            <p:nvPr/>
          </p:nvSpPr>
          <p:spPr>
            <a:xfrm>
              <a:off x="2209250" y="1633650"/>
              <a:ext cx="150425" cy="150425"/>
            </a:xfrm>
            <a:custGeom>
              <a:avLst/>
              <a:gdLst/>
              <a:ahLst/>
              <a:cxnLst/>
              <a:rect l="l" t="t" r="r" b="b"/>
              <a:pathLst>
                <a:path w="6017" h="6017" fill="none" extrusionOk="0">
                  <a:moveTo>
                    <a:pt x="5846" y="3605"/>
                  </a:moveTo>
                  <a:lnTo>
                    <a:pt x="2412" y="171"/>
                  </a:lnTo>
                  <a:lnTo>
                    <a:pt x="2412" y="171"/>
                  </a:lnTo>
                  <a:lnTo>
                    <a:pt x="2314" y="98"/>
                  </a:lnTo>
                  <a:lnTo>
                    <a:pt x="2217" y="49"/>
                  </a:lnTo>
                  <a:lnTo>
                    <a:pt x="2095" y="25"/>
                  </a:lnTo>
                  <a:lnTo>
                    <a:pt x="1997" y="1"/>
                  </a:lnTo>
                  <a:lnTo>
                    <a:pt x="1876" y="25"/>
                  </a:lnTo>
                  <a:lnTo>
                    <a:pt x="1778" y="49"/>
                  </a:lnTo>
                  <a:lnTo>
                    <a:pt x="1681" y="98"/>
                  </a:lnTo>
                  <a:lnTo>
                    <a:pt x="1583" y="171"/>
                  </a:lnTo>
                  <a:lnTo>
                    <a:pt x="0" y="1778"/>
                  </a:lnTo>
                  <a:lnTo>
                    <a:pt x="4238" y="6016"/>
                  </a:lnTo>
                  <a:lnTo>
                    <a:pt x="5846" y="4433"/>
                  </a:lnTo>
                  <a:lnTo>
                    <a:pt x="5846" y="4433"/>
                  </a:lnTo>
                  <a:lnTo>
                    <a:pt x="5919" y="4336"/>
                  </a:lnTo>
                  <a:lnTo>
                    <a:pt x="5967" y="4238"/>
                  </a:lnTo>
                  <a:lnTo>
                    <a:pt x="5992" y="4141"/>
                  </a:lnTo>
                  <a:lnTo>
                    <a:pt x="6016" y="4019"/>
                  </a:lnTo>
                  <a:lnTo>
                    <a:pt x="5992" y="3922"/>
                  </a:lnTo>
                  <a:lnTo>
                    <a:pt x="5967" y="3800"/>
                  </a:lnTo>
                  <a:lnTo>
                    <a:pt x="5919" y="3703"/>
                  </a:lnTo>
                  <a:lnTo>
                    <a:pt x="5846" y="3605"/>
                  </a:lnTo>
                  <a:lnTo>
                    <a:pt x="5846" y="3605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90;p31"/>
            <p:cNvSpPr/>
            <p:nvPr/>
          </p:nvSpPr>
          <p:spPr>
            <a:xfrm>
              <a:off x="2019900" y="1757250"/>
              <a:ext cx="261825" cy="261850"/>
            </a:xfrm>
            <a:custGeom>
              <a:avLst/>
              <a:gdLst/>
              <a:ahLst/>
              <a:cxnLst/>
              <a:rect l="l" t="t" r="r" b="b"/>
              <a:pathLst>
                <a:path w="10473" h="10474" fill="none" extrusionOk="0">
                  <a:moveTo>
                    <a:pt x="10473" y="1"/>
                  </a:moveTo>
                  <a:lnTo>
                    <a:pt x="0" y="10473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91;p31"/>
            <p:cNvSpPr/>
            <p:nvPr/>
          </p:nvSpPr>
          <p:spPr>
            <a:xfrm>
              <a:off x="1923675" y="1681150"/>
              <a:ext cx="388500" cy="388475"/>
            </a:xfrm>
            <a:custGeom>
              <a:avLst/>
              <a:gdLst/>
              <a:ahLst/>
              <a:cxnLst/>
              <a:rect l="l" t="t" r="r" b="b"/>
              <a:pathLst>
                <a:path w="15540" h="15539" fill="none" extrusionOk="0">
                  <a:moveTo>
                    <a:pt x="11277" y="0"/>
                  </a:moveTo>
                  <a:lnTo>
                    <a:pt x="756" y="10546"/>
                  </a:lnTo>
                  <a:lnTo>
                    <a:pt x="756" y="10546"/>
                  </a:lnTo>
                  <a:lnTo>
                    <a:pt x="683" y="10619"/>
                  </a:lnTo>
                  <a:lnTo>
                    <a:pt x="634" y="10692"/>
                  </a:lnTo>
                  <a:lnTo>
                    <a:pt x="610" y="10765"/>
                  </a:lnTo>
                  <a:lnTo>
                    <a:pt x="585" y="10863"/>
                  </a:lnTo>
                  <a:lnTo>
                    <a:pt x="1" y="14881"/>
                  </a:lnTo>
                  <a:lnTo>
                    <a:pt x="1" y="14881"/>
                  </a:lnTo>
                  <a:lnTo>
                    <a:pt x="1" y="15003"/>
                  </a:lnTo>
                  <a:lnTo>
                    <a:pt x="25" y="15149"/>
                  </a:lnTo>
                  <a:lnTo>
                    <a:pt x="98" y="15271"/>
                  </a:lnTo>
                  <a:lnTo>
                    <a:pt x="171" y="15368"/>
                  </a:lnTo>
                  <a:lnTo>
                    <a:pt x="171" y="15368"/>
                  </a:lnTo>
                  <a:lnTo>
                    <a:pt x="269" y="15441"/>
                  </a:lnTo>
                  <a:lnTo>
                    <a:pt x="366" y="15490"/>
                  </a:lnTo>
                  <a:lnTo>
                    <a:pt x="464" y="15514"/>
                  </a:lnTo>
                  <a:lnTo>
                    <a:pt x="585" y="15539"/>
                  </a:lnTo>
                  <a:lnTo>
                    <a:pt x="585" y="15539"/>
                  </a:lnTo>
                  <a:lnTo>
                    <a:pt x="659" y="15539"/>
                  </a:lnTo>
                  <a:lnTo>
                    <a:pt x="4677" y="14954"/>
                  </a:lnTo>
                  <a:lnTo>
                    <a:pt x="4677" y="14954"/>
                  </a:lnTo>
                  <a:lnTo>
                    <a:pt x="4848" y="14905"/>
                  </a:lnTo>
                  <a:lnTo>
                    <a:pt x="4921" y="14857"/>
                  </a:lnTo>
                  <a:lnTo>
                    <a:pt x="4994" y="14784"/>
                  </a:lnTo>
                  <a:lnTo>
                    <a:pt x="15539" y="4262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92;p31"/>
            <p:cNvSpPr/>
            <p:nvPr/>
          </p:nvSpPr>
          <p:spPr>
            <a:xfrm>
              <a:off x="1974225" y="1711575"/>
              <a:ext cx="261825" cy="261850"/>
            </a:xfrm>
            <a:custGeom>
              <a:avLst/>
              <a:gdLst/>
              <a:ahLst/>
              <a:cxnLst/>
              <a:rect l="l" t="t" r="r" b="b"/>
              <a:pathLst>
                <a:path w="10473" h="10474" fill="none" extrusionOk="0">
                  <a:moveTo>
                    <a:pt x="0" y="10474"/>
                  </a:moveTo>
                  <a:lnTo>
                    <a:pt x="10473" y="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93;p31"/>
            <p:cNvSpPr/>
            <p:nvPr/>
          </p:nvSpPr>
          <p:spPr>
            <a:xfrm>
              <a:off x="1934650" y="2014200"/>
              <a:ext cx="44475" cy="44475"/>
            </a:xfrm>
            <a:custGeom>
              <a:avLst/>
              <a:gdLst/>
              <a:ahLst/>
              <a:cxnLst/>
              <a:rect l="l" t="t" r="r" b="b"/>
              <a:pathLst>
                <a:path w="1779" h="1779" fill="none" extrusionOk="0">
                  <a:moveTo>
                    <a:pt x="1778" y="1778"/>
                  </a:moveTo>
                  <a:lnTo>
                    <a:pt x="0" y="0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94;p31"/>
            <p:cNvSpPr/>
            <p:nvPr/>
          </p:nvSpPr>
          <p:spPr>
            <a:xfrm>
              <a:off x="1944375" y="1947225"/>
              <a:ext cx="101725" cy="101700"/>
            </a:xfrm>
            <a:custGeom>
              <a:avLst/>
              <a:gdLst/>
              <a:ahLst/>
              <a:cxnLst/>
              <a:rect l="l" t="t" r="r" b="b"/>
              <a:pathLst>
                <a:path w="4069" h="4068" fill="none" extrusionOk="0">
                  <a:moveTo>
                    <a:pt x="1" y="49"/>
                  </a:moveTo>
                  <a:lnTo>
                    <a:pt x="1" y="49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4068" y="4043"/>
                  </a:lnTo>
                  <a:lnTo>
                    <a:pt x="4068" y="4043"/>
                  </a:lnTo>
                  <a:lnTo>
                    <a:pt x="4068" y="4043"/>
                  </a:lnTo>
                  <a:lnTo>
                    <a:pt x="4020" y="4068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Прямоугольник 5"/>
          <p:cNvSpPr/>
          <p:nvPr/>
        </p:nvSpPr>
        <p:spPr>
          <a:xfrm>
            <a:off x="2632206" y="2417862"/>
            <a:ext cx="27443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endParaRPr lang="en-US" dirty="0"/>
          </a:p>
        </p:txBody>
      </p:sp>
      <p:sp>
        <p:nvSpPr>
          <p:cNvPr id="39" name="Прямоугольник 38"/>
          <p:cNvSpPr/>
          <p:nvPr/>
        </p:nvSpPr>
        <p:spPr>
          <a:xfrm>
            <a:off x="943571" y="4210944"/>
            <a:ext cx="4932947" cy="720908"/>
          </a:xfrm>
          <a:prstGeom prst="rect">
            <a:avLst/>
          </a:prstGeom>
          <a:solidFill>
            <a:srgbClr val="18637B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ru-RU" sz="1800" b="1" dirty="0">
                <a:solidFill>
                  <a:schemeClr val="bg1"/>
                </a:solidFill>
              </a:rPr>
              <a:t>тарифы на жилищно-коммунальные услуги</a:t>
            </a:r>
          </a:p>
        </p:txBody>
      </p:sp>
      <p:pic>
        <p:nvPicPr>
          <p:cNvPr id="11270" name="Picture 6" descr="https://vgr.by/wp-content/uploads/2021/01/dengi_zp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6145" y="3328186"/>
            <a:ext cx="2469113" cy="1646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Прямоугольник 42"/>
          <p:cNvSpPr/>
          <p:nvPr/>
        </p:nvSpPr>
        <p:spPr>
          <a:xfrm>
            <a:off x="4179416" y="2260421"/>
            <a:ext cx="3162936" cy="497130"/>
          </a:xfrm>
          <a:prstGeom prst="rect">
            <a:avLst/>
          </a:prstGeom>
          <a:solidFill>
            <a:srgbClr val="18637B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ru-RU" sz="1800" b="1" dirty="0" smtClean="0">
                <a:solidFill>
                  <a:schemeClr val="bg1"/>
                </a:solidFill>
              </a:rPr>
              <a:t>регулирование </a:t>
            </a:r>
            <a:r>
              <a:rPr lang="ru-RU" sz="1800" b="1" dirty="0">
                <a:solidFill>
                  <a:schemeClr val="bg1"/>
                </a:solidFill>
              </a:rPr>
              <a:t>цен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5"/>
          <a:srcRect b="10711"/>
          <a:stretch/>
        </p:blipFill>
        <p:spPr>
          <a:xfrm>
            <a:off x="380661" y="1933002"/>
            <a:ext cx="3617821" cy="2153536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1113" y="4895680"/>
            <a:ext cx="303159" cy="2094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22</a:t>
            </a:fld>
            <a:endParaRPr lang="en"/>
          </a:p>
        </p:txBody>
      </p:sp>
      <p:sp>
        <p:nvSpPr>
          <p:cNvPr id="2" name="Прямоугольник 1"/>
          <p:cNvSpPr/>
          <p:nvPr/>
        </p:nvSpPr>
        <p:spPr>
          <a:xfrm>
            <a:off x="0" y="0"/>
            <a:ext cx="8819147" cy="2736254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just"/>
            <a:r>
              <a:rPr lang="ru-RU" sz="2000" b="1" i="1" dirty="0">
                <a:solidFill>
                  <a:srgbClr val="18637B"/>
                </a:solidFill>
              </a:rPr>
              <a:t>”Каждый уголок нашей Родины имеет свой неповторимый культурный и природный колорит. Но экономическое развитие всех областей должно быть справедливым и сбалансированным. Это – приоритет программы развития регионов. Нельзя допустить разделения нашей компактной страны на Минск и остальную Беларусь! Мы – семь ”я“ – шесть областей и столица. Это наш лозунг. Присущие региону преимущества должны стать источниками его развития“.</a:t>
            </a:r>
            <a:endParaRPr lang="en-US" sz="2000" b="1" i="1" dirty="0">
              <a:solidFill>
                <a:srgbClr val="18637B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4750" y="2736254"/>
            <a:ext cx="2767409" cy="239842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1113" y="4895680"/>
            <a:ext cx="303159" cy="209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532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23</a:t>
            </a:fld>
            <a:endParaRPr lang="en"/>
          </a:p>
        </p:txBody>
      </p:sp>
      <p:sp>
        <p:nvSpPr>
          <p:cNvPr id="8" name="Прямоугольник 7"/>
          <p:cNvSpPr/>
          <p:nvPr/>
        </p:nvSpPr>
        <p:spPr>
          <a:xfrm>
            <a:off x="-51051" y="428971"/>
            <a:ext cx="9038639" cy="1183262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ru-RU" sz="2000" b="1" i="1" dirty="0">
                <a:solidFill>
                  <a:srgbClr val="18637B"/>
                </a:solidFill>
              </a:rPr>
              <a:t>”Правительство должно выработать </a:t>
            </a:r>
            <a:r>
              <a:rPr lang="ru-RU" sz="2000" b="1" i="1" dirty="0" smtClean="0">
                <a:solidFill>
                  <a:srgbClr val="18637B"/>
                </a:solidFill>
              </a:rPr>
              <a:t>концептуальные направления </a:t>
            </a:r>
            <a:r>
              <a:rPr lang="ru-RU" sz="2000" b="1" i="1" dirty="0">
                <a:solidFill>
                  <a:srgbClr val="18637B"/>
                </a:solidFill>
              </a:rPr>
              <a:t>государственной политики регионального развития“, </a:t>
            </a:r>
            <a:r>
              <a:rPr lang="ru-RU" sz="2000" b="1" i="1" dirty="0">
                <a:solidFill>
                  <a:srgbClr val="003300"/>
                </a:solidFill>
              </a:rPr>
              <a:t>– </a:t>
            </a:r>
            <a:r>
              <a:rPr lang="ru-RU" sz="2000" b="1" dirty="0">
                <a:solidFill>
                  <a:srgbClr val="003300"/>
                </a:solidFill>
              </a:rPr>
              <a:t>резюмировал Александр Лукашенко.</a:t>
            </a:r>
            <a:endParaRPr lang="en-US" sz="2000" b="1" dirty="0">
              <a:solidFill>
                <a:srgbClr val="0033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1" t="972" r="1812" b="1638"/>
          <a:stretch/>
        </p:blipFill>
        <p:spPr>
          <a:xfrm>
            <a:off x="1762321" y="1727201"/>
            <a:ext cx="5411894" cy="336634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1113" y="4895680"/>
            <a:ext cx="303159" cy="209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618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24</a:t>
            </a:fld>
            <a:endParaRPr lang="en"/>
          </a:p>
        </p:txBody>
      </p:sp>
      <p:sp>
        <p:nvSpPr>
          <p:cNvPr id="9" name="Прямоугольник 8"/>
          <p:cNvSpPr/>
          <p:nvPr/>
        </p:nvSpPr>
        <p:spPr>
          <a:xfrm>
            <a:off x="298150" y="506262"/>
            <a:ext cx="7811134" cy="2743804"/>
          </a:xfrm>
          <a:prstGeom prst="rect">
            <a:avLst/>
          </a:prstGeom>
          <a:solidFill>
            <a:srgbClr val="18637B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ru-RU" sz="1800" b="1" dirty="0">
                <a:solidFill>
                  <a:schemeClr val="bg1"/>
                </a:solidFill>
              </a:rPr>
              <a:t>Особое внимание Глава государства уделил вопросам </a:t>
            </a:r>
            <a:r>
              <a:rPr lang="ru-RU" sz="1800" b="1" dirty="0">
                <a:solidFill>
                  <a:srgbClr val="92D050"/>
                </a:solidFill>
              </a:rPr>
              <a:t>здоровья нации и семейных ценностей</a:t>
            </a:r>
            <a:r>
              <a:rPr lang="ru-RU" sz="1800" b="1" dirty="0">
                <a:solidFill>
                  <a:schemeClr val="bg1"/>
                </a:solidFill>
              </a:rPr>
              <a:t>. Затрагивая тему </a:t>
            </a:r>
            <a:r>
              <a:rPr lang="ru-RU" sz="1800" b="1" dirty="0">
                <a:solidFill>
                  <a:srgbClr val="92D050"/>
                </a:solidFill>
              </a:rPr>
              <a:t>качественной медицины</a:t>
            </a:r>
            <a:r>
              <a:rPr lang="ru-RU" sz="1800" b="1" dirty="0">
                <a:solidFill>
                  <a:schemeClr val="bg1"/>
                </a:solidFill>
              </a:rPr>
              <a:t> Александр Лукашенко напомнил, что на особом контроле – производство белорусских лекарственных препаратов. 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342" y="2441716"/>
            <a:ext cx="3828682" cy="255151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9024" y="2441715"/>
            <a:ext cx="3824541" cy="255151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1113" y="4895680"/>
            <a:ext cx="303159" cy="209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522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25</a:t>
            </a:fld>
            <a:endParaRPr lang="en"/>
          </a:p>
        </p:txBody>
      </p:sp>
      <p:sp>
        <p:nvSpPr>
          <p:cNvPr id="9" name="Прямоугольник 8"/>
          <p:cNvSpPr/>
          <p:nvPr/>
        </p:nvSpPr>
        <p:spPr>
          <a:xfrm>
            <a:off x="298150" y="506262"/>
            <a:ext cx="4851366" cy="3524317"/>
          </a:xfrm>
          <a:prstGeom prst="rect">
            <a:avLst/>
          </a:prstGeom>
          <a:solidFill>
            <a:srgbClr val="18637B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ru-RU" sz="1800" b="1" dirty="0" smtClean="0">
                <a:solidFill>
                  <a:schemeClr val="bg1"/>
                </a:solidFill>
              </a:rPr>
              <a:t>Глава </a:t>
            </a:r>
            <a:r>
              <a:rPr lang="ru-RU" sz="1800" b="1" dirty="0">
                <a:solidFill>
                  <a:schemeClr val="bg1"/>
                </a:solidFill>
              </a:rPr>
              <a:t>государства подчеркнул, что особое внимание необходимо уделять нашим </a:t>
            </a:r>
            <a:r>
              <a:rPr lang="ru-RU" sz="1800" b="1" dirty="0">
                <a:solidFill>
                  <a:srgbClr val="92D050"/>
                </a:solidFill>
              </a:rPr>
              <a:t>маленьким гражданам.</a:t>
            </a:r>
            <a:r>
              <a:rPr lang="ru-RU" sz="1800" b="1" dirty="0">
                <a:solidFill>
                  <a:schemeClr val="bg1"/>
                </a:solidFill>
              </a:rPr>
              <a:t> ”Для них необходимо создавать самые комфортные условия! </a:t>
            </a:r>
            <a:r>
              <a:rPr lang="ru-RU" sz="1800" b="1" dirty="0">
                <a:solidFill>
                  <a:srgbClr val="92D050"/>
                </a:solidFill>
              </a:rPr>
              <a:t>Здоровье детей – это вопрос в том числе демографической безопасности,</a:t>
            </a:r>
            <a:r>
              <a:rPr lang="ru-RU" sz="1800" b="1" dirty="0">
                <a:solidFill>
                  <a:schemeClr val="bg1"/>
                </a:solidFill>
              </a:rPr>
              <a:t> без чего нет смысла думать о завтрашнем дне“, – отметил он.</a:t>
            </a:r>
            <a:endParaRPr lang="en-US" sz="1800" b="1" dirty="0">
              <a:solidFill>
                <a:schemeClr val="bg1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9516" y="813386"/>
            <a:ext cx="3918284" cy="342849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1113" y="4895680"/>
            <a:ext cx="303159" cy="209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9161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26</a:t>
            </a:fld>
            <a:endParaRPr lang="en"/>
          </a:p>
        </p:txBody>
      </p:sp>
      <p:sp>
        <p:nvSpPr>
          <p:cNvPr id="9" name="Прямоугольник 8"/>
          <p:cNvSpPr/>
          <p:nvPr/>
        </p:nvSpPr>
        <p:spPr>
          <a:xfrm>
            <a:off x="0" y="159669"/>
            <a:ext cx="6415471" cy="1021749"/>
          </a:xfrm>
          <a:prstGeom prst="rect">
            <a:avLst/>
          </a:prstGeom>
          <a:solidFill>
            <a:srgbClr val="18637B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ru-RU" sz="1800" b="1" dirty="0">
                <a:solidFill>
                  <a:schemeClr val="bg1"/>
                </a:solidFill>
              </a:rPr>
              <a:t>В стране оказывается масштабная</a:t>
            </a:r>
            <a:r>
              <a:rPr lang="ru-RU" sz="1800" b="1" dirty="0">
                <a:solidFill>
                  <a:srgbClr val="92D050"/>
                </a:solidFill>
              </a:rPr>
              <a:t> поддержка семьям</a:t>
            </a:r>
            <a:r>
              <a:rPr lang="ru-RU" sz="1800" b="1" dirty="0">
                <a:solidFill>
                  <a:schemeClr val="bg1"/>
                </a:solidFill>
              </a:rPr>
              <a:t>, воспитывающим детей.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728529" y="4118577"/>
            <a:ext cx="6415471" cy="1021749"/>
          </a:xfrm>
          <a:prstGeom prst="rect">
            <a:avLst/>
          </a:prstGeom>
          <a:solidFill>
            <a:srgbClr val="18637B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ru-RU" sz="1800" b="1" dirty="0">
                <a:solidFill>
                  <a:schemeClr val="bg1"/>
                </a:solidFill>
              </a:rPr>
              <a:t>Для </a:t>
            </a:r>
            <a:r>
              <a:rPr lang="ru-RU" sz="1800" b="1" dirty="0">
                <a:solidFill>
                  <a:srgbClr val="92D050"/>
                </a:solidFill>
              </a:rPr>
              <a:t>многодетных </a:t>
            </a:r>
            <a:r>
              <a:rPr lang="ru-RU" sz="1800" b="1" dirty="0">
                <a:solidFill>
                  <a:schemeClr val="bg1"/>
                </a:solidFill>
              </a:rPr>
              <a:t>– особые условия: жилье, семейный капитал, бесплатное питание в детском саду, школе и многое другое.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6332" y="1181418"/>
            <a:ext cx="4407460" cy="293715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3792" y="1453232"/>
            <a:ext cx="3942283" cy="239352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1113" y="4895680"/>
            <a:ext cx="303159" cy="209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917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27</a:t>
            </a:fld>
            <a:endParaRPr lang="en"/>
          </a:p>
        </p:txBody>
      </p:sp>
      <p:sp>
        <p:nvSpPr>
          <p:cNvPr id="9" name="Прямоугольник 8"/>
          <p:cNvSpPr/>
          <p:nvPr/>
        </p:nvSpPr>
        <p:spPr>
          <a:xfrm>
            <a:off x="298149" y="506262"/>
            <a:ext cx="5958271" cy="1178159"/>
          </a:xfrm>
          <a:prstGeom prst="rect">
            <a:avLst/>
          </a:prstGeom>
          <a:solidFill>
            <a:srgbClr val="18637B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</a:rPr>
              <a:t>Вопросы </a:t>
            </a:r>
            <a:r>
              <a:rPr lang="ru-RU" sz="2400" b="1" dirty="0">
                <a:solidFill>
                  <a:srgbClr val="92D050"/>
                </a:solidFill>
              </a:rPr>
              <a:t>демографической безопасности </a:t>
            </a:r>
            <a:r>
              <a:rPr lang="ru-RU" sz="2400" b="1" dirty="0">
                <a:solidFill>
                  <a:schemeClr val="bg1"/>
                </a:solidFill>
              </a:rPr>
              <a:t>– тема не только экономических мер.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5017169" y="1874169"/>
            <a:ext cx="3946357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1800" b="1" dirty="0">
                <a:solidFill>
                  <a:srgbClr val="18637B"/>
                </a:solidFill>
              </a:rPr>
              <a:t>западная мода на </a:t>
            </a:r>
            <a:r>
              <a:rPr lang="ru-RU" sz="1800" b="1" dirty="0" err="1" smtClean="0">
                <a:solidFill>
                  <a:srgbClr val="18637B"/>
                </a:solidFill>
              </a:rPr>
              <a:t>чайлдфри</a:t>
            </a:r>
            <a:r>
              <a:rPr lang="ru-RU" sz="1800" b="1" dirty="0" smtClean="0">
                <a:solidFill>
                  <a:srgbClr val="18637B"/>
                </a:solidFill>
              </a:rPr>
              <a:t>;</a:t>
            </a:r>
            <a:endParaRPr lang="ru-RU" sz="1800" b="1" dirty="0">
              <a:solidFill>
                <a:srgbClr val="18637B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1800" b="1" dirty="0">
                <a:solidFill>
                  <a:srgbClr val="18637B"/>
                </a:solidFill>
              </a:rPr>
              <a:t>опасная тенденция дольше пожить для себя, </a:t>
            </a:r>
            <a:r>
              <a:rPr lang="ru-RU" sz="1800" b="1" dirty="0" smtClean="0">
                <a:solidFill>
                  <a:srgbClr val="18637B"/>
                </a:solidFill>
              </a:rPr>
              <a:t>откладывая </a:t>
            </a:r>
            <a:r>
              <a:rPr lang="ru-RU" sz="1800" b="1" dirty="0">
                <a:solidFill>
                  <a:srgbClr val="18637B"/>
                </a:solidFill>
              </a:rPr>
              <a:t>рождение </a:t>
            </a:r>
            <a:r>
              <a:rPr lang="ru-RU" sz="1800" b="1" dirty="0" smtClean="0">
                <a:solidFill>
                  <a:srgbClr val="18637B"/>
                </a:solidFill>
              </a:rPr>
              <a:t>ребенка;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1800" b="1" dirty="0">
                <a:solidFill>
                  <a:srgbClr val="18637B"/>
                </a:solidFill>
              </a:rPr>
              <a:t>стереотип: либо карьера, либо семья</a:t>
            </a:r>
            <a:endParaRPr lang="ru-RU" sz="1800" b="1" dirty="0" smtClean="0">
              <a:solidFill>
                <a:srgbClr val="18637B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US" sz="1800" b="1" dirty="0">
              <a:solidFill>
                <a:srgbClr val="18637B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/>
          <a:srcRect l="220" t="508" r="379"/>
          <a:stretch/>
        </p:blipFill>
        <p:spPr>
          <a:xfrm>
            <a:off x="399120" y="1896448"/>
            <a:ext cx="4618049" cy="308495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1113" y="4895680"/>
            <a:ext cx="303159" cy="209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4575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28</a:t>
            </a:fld>
            <a:endParaRPr lang="en"/>
          </a:p>
        </p:txBody>
      </p:sp>
      <p:sp>
        <p:nvSpPr>
          <p:cNvPr id="9" name="Прямоугольник 8"/>
          <p:cNvSpPr/>
          <p:nvPr/>
        </p:nvSpPr>
        <p:spPr>
          <a:xfrm>
            <a:off x="298150" y="121252"/>
            <a:ext cx="8268334" cy="2297096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ru-RU" sz="2000" b="1" i="1" dirty="0">
                <a:solidFill>
                  <a:srgbClr val="18637B"/>
                </a:solidFill>
              </a:rPr>
              <a:t>”Культ полноценной семьи с двумя и более детьми должен быть стилем жизни белорусов. Только так мы сможем быть уверены, что следующие за нами поколения будут прирастать, а значит, крепко держать суверенитет в своих руках и гарантированно жить в мире“,</a:t>
            </a:r>
            <a:r>
              <a:rPr lang="ru-RU" dirty="0"/>
              <a:t> </a:t>
            </a:r>
            <a:r>
              <a:rPr lang="ru-RU" sz="2000" b="1" dirty="0">
                <a:solidFill>
                  <a:schemeClr val="tx1"/>
                </a:solidFill>
              </a:rPr>
              <a:t>– констатировал Александр Лукашенко.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543" y="2271097"/>
            <a:ext cx="4445548" cy="281319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1113" y="4895680"/>
            <a:ext cx="303159" cy="209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403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29</a:t>
            </a:fld>
            <a:endParaRPr lang="en"/>
          </a:p>
        </p:txBody>
      </p:sp>
      <p:sp>
        <p:nvSpPr>
          <p:cNvPr id="9" name="Прямоугольник 8"/>
          <p:cNvSpPr/>
          <p:nvPr/>
        </p:nvSpPr>
        <p:spPr>
          <a:xfrm>
            <a:off x="298150" y="458135"/>
            <a:ext cx="7197524" cy="1466918"/>
          </a:xfrm>
          <a:prstGeom prst="rect">
            <a:avLst/>
          </a:prstGeom>
          <a:solidFill>
            <a:srgbClr val="18637B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</a:rPr>
              <a:t>Одновременно Президент заявил, что на белорусской земле находят новый дом и новую родину тысячи </a:t>
            </a:r>
            <a:r>
              <a:rPr lang="ru-RU" sz="2400" b="1" dirty="0">
                <a:solidFill>
                  <a:srgbClr val="92D050"/>
                </a:solidFill>
              </a:rPr>
              <a:t>иностранцев.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2156" y="2385160"/>
            <a:ext cx="4408882" cy="275823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150" y="2385160"/>
            <a:ext cx="4137359" cy="275823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1113" y="4895680"/>
            <a:ext cx="303159" cy="209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8557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</a:t>
            </a:fld>
            <a:endParaRPr lang="en"/>
          </a:p>
        </p:txBody>
      </p:sp>
      <p:sp>
        <p:nvSpPr>
          <p:cNvPr id="7" name="Google Shape;131;p14"/>
          <p:cNvSpPr txBox="1"/>
          <p:nvPr/>
        </p:nvSpPr>
        <p:spPr>
          <a:xfrm>
            <a:off x="800435" y="379228"/>
            <a:ext cx="8151060" cy="3278371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just"/>
            <a:r>
              <a:rPr lang="ru-RU" sz="1800" b="1" i="1" dirty="0" smtClean="0">
                <a:solidFill>
                  <a:srgbClr val="003300"/>
                </a:solidFill>
              </a:rPr>
              <a:t>”</a:t>
            </a:r>
            <a:r>
              <a:rPr lang="ru-RU" sz="1800" i="1" dirty="0" smtClean="0"/>
              <a:t>Вопросы</a:t>
            </a:r>
            <a:r>
              <a:rPr lang="ru-RU" sz="1800" i="1" dirty="0"/>
              <a:t>, которые ставим, касаются каждого белоруса. Темы, которые мы обсуждаем, – от жизни. </a:t>
            </a:r>
            <a:r>
              <a:rPr lang="ru-RU" sz="1800" b="1" i="1" dirty="0">
                <a:solidFill>
                  <a:srgbClr val="124057"/>
                </a:solidFill>
              </a:rPr>
              <a:t>В центре решений, которые принимаем, – стремление к сохранению мира, созидание во благо будущего Беларуси, социальная справедливость. Это наши демократические ценности, истинные ценности! Это основа нашей национальной идеи, которую рельефно определило нынешнее время.</a:t>
            </a:r>
            <a:r>
              <a:rPr lang="ru-RU" sz="1800" i="1" dirty="0"/>
              <a:t> И служить этой идее должны мы все – и словом, и делом. Особенно сейчас, когда на планете становится все меньше и меньше места для безопасной и достойной </a:t>
            </a:r>
            <a:r>
              <a:rPr lang="ru-RU" sz="1800" i="1" dirty="0" smtClean="0"/>
              <a:t>жизни</a:t>
            </a:r>
            <a:r>
              <a:rPr lang="ru-RU" sz="1800" b="1" i="1" dirty="0">
                <a:solidFill>
                  <a:srgbClr val="003300"/>
                </a:solidFill>
              </a:rPr>
              <a:t>“</a:t>
            </a:r>
            <a:r>
              <a:rPr lang="ru-RU" sz="1800" i="1" dirty="0" smtClean="0"/>
              <a:t> </a:t>
            </a:r>
            <a:r>
              <a:rPr lang="ru-RU" sz="1800" i="1" dirty="0"/>
              <a:t>, </a:t>
            </a:r>
            <a:r>
              <a:rPr lang="ru-RU" sz="1800" b="1" i="1" dirty="0"/>
              <a:t>– </a:t>
            </a:r>
            <a:r>
              <a:rPr lang="ru-RU" sz="1800" b="1" i="1" dirty="0">
                <a:solidFill>
                  <a:srgbClr val="18637B"/>
                </a:solidFill>
              </a:rPr>
              <a:t>убежден Президент Республики Беларусь.</a:t>
            </a:r>
            <a:endParaRPr lang="ru-RU" sz="1800" b="1" dirty="0">
              <a:solidFill>
                <a:srgbClr val="18637B"/>
              </a:solidFill>
              <a:sym typeface="Nixie One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4013" y="3072205"/>
            <a:ext cx="3121331" cy="201866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1113" y="4895680"/>
            <a:ext cx="303159" cy="209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083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30</a:t>
            </a:fld>
            <a:endParaRPr lang="en"/>
          </a:p>
        </p:txBody>
      </p:sp>
      <p:sp>
        <p:nvSpPr>
          <p:cNvPr id="9" name="Прямоугольник 8"/>
          <p:cNvSpPr/>
          <p:nvPr/>
        </p:nvSpPr>
        <p:spPr>
          <a:xfrm>
            <a:off x="1453182" y="125133"/>
            <a:ext cx="6174839" cy="1238317"/>
          </a:xfrm>
          <a:prstGeom prst="rect">
            <a:avLst/>
          </a:prstGeom>
          <a:solidFill>
            <a:srgbClr val="18637B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</a:rPr>
              <a:t>Президент коснулся вопроса </a:t>
            </a:r>
            <a:r>
              <a:rPr lang="ru-RU" sz="2000" b="1" dirty="0">
                <a:solidFill>
                  <a:srgbClr val="92D050"/>
                </a:solidFill>
              </a:rPr>
              <a:t>образования</a:t>
            </a:r>
            <a:r>
              <a:rPr lang="ru-RU" sz="2000" b="1" dirty="0">
                <a:solidFill>
                  <a:schemeClr val="bg1"/>
                </a:solidFill>
              </a:rPr>
              <a:t>, отметив, что сегодня Беларусь является образовательным </a:t>
            </a:r>
            <a:r>
              <a:rPr lang="ru-RU" sz="2000" b="1" dirty="0" err="1">
                <a:solidFill>
                  <a:schemeClr val="bg1"/>
                </a:solidFill>
              </a:rPr>
              <a:t>хабом</a:t>
            </a:r>
            <a:r>
              <a:rPr lang="ru-RU" sz="2000" b="1" dirty="0">
                <a:solidFill>
                  <a:schemeClr val="bg1"/>
                </a:solidFill>
              </a:rPr>
              <a:t> Восточной </a:t>
            </a:r>
            <a:r>
              <a:rPr lang="ru-RU" sz="2000" b="1" dirty="0" smtClean="0">
                <a:solidFill>
                  <a:schemeClr val="bg1"/>
                </a:solidFill>
              </a:rPr>
              <a:t>Европы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13037" y="3720124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1800" b="1" spc="-40" dirty="0">
                <a:solidFill>
                  <a:srgbClr val="18637B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отечественное образование должно отвечать запросам белорусской экономики</a:t>
            </a:r>
            <a:endParaRPr lang="en-US" sz="1800" b="1" dirty="0">
              <a:solidFill>
                <a:srgbClr val="18637B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278489" y="3389174"/>
            <a:ext cx="486551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1800" b="1" spc="-40" dirty="0">
                <a:solidFill>
                  <a:srgbClr val="18637B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сохранение преемственности наших традиционных ценностей (главная – любовь к своей стране) лежит на плечах воспитателей, школьных учителей, преподавателей учреждений высшего </a:t>
            </a:r>
            <a:r>
              <a:rPr lang="ru-RU" sz="1800" b="1" spc="-40" dirty="0" smtClean="0">
                <a:solidFill>
                  <a:srgbClr val="18637B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образования</a:t>
            </a:r>
            <a:endParaRPr lang="en-US" sz="1800" b="1" spc="-40" dirty="0">
              <a:solidFill>
                <a:srgbClr val="18637B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2290" name="Picture 2" descr="https://www.sb.by/upload/iblock/de4/de445b16b97dcd6920ce12f0cd12273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8614" y="1430321"/>
            <a:ext cx="3108053" cy="2072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2371" y="1430321"/>
            <a:ext cx="3379419" cy="222293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1113" y="4895680"/>
            <a:ext cx="303159" cy="209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8166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31</a:t>
            </a:fld>
            <a:endParaRPr lang="en"/>
          </a:p>
        </p:txBody>
      </p:sp>
      <p:sp>
        <p:nvSpPr>
          <p:cNvPr id="9" name="Прямоугольник 8"/>
          <p:cNvSpPr/>
          <p:nvPr/>
        </p:nvSpPr>
        <p:spPr>
          <a:xfrm>
            <a:off x="298149" y="506262"/>
            <a:ext cx="4138383" cy="1017738"/>
          </a:xfrm>
          <a:prstGeom prst="rect">
            <a:avLst/>
          </a:prstGeom>
          <a:solidFill>
            <a:srgbClr val="18637B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</a:rPr>
              <a:t>Независимая внешняя политика</a:t>
            </a:r>
            <a:endParaRPr lang="en-US" sz="2400" b="1" dirty="0">
              <a:solidFill>
                <a:schemeClr val="bg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867" y="1698215"/>
            <a:ext cx="4924777" cy="3283185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5536194" y="506262"/>
            <a:ext cx="3359450" cy="2743804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ru-RU" sz="1800" i="1" dirty="0" smtClean="0">
                <a:solidFill>
                  <a:srgbClr val="003300"/>
                </a:solidFill>
              </a:rPr>
              <a:t>”</a:t>
            </a:r>
            <a:r>
              <a:rPr lang="ru-RU" sz="1800" i="1" dirty="0">
                <a:solidFill>
                  <a:srgbClr val="003300"/>
                </a:solidFill>
              </a:rPr>
              <a:t>Европа может сохраниться только с нами, прежде всего с Россией. </a:t>
            </a:r>
            <a:r>
              <a:rPr lang="ru-RU" sz="1800" b="1" i="1" dirty="0">
                <a:solidFill>
                  <a:srgbClr val="18637B"/>
                </a:solidFill>
              </a:rPr>
              <a:t>Если Европа объединится с Россией, это будет такой полюс, с которым никто не справится</a:t>
            </a:r>
            <a:r>
              <a:rPr lang="ru-RU" sz="1800" i="1" dirty="0" smtClean="0">
                <a:solidFill>
                  <a:srgbClr val="18637B"/>
                </a:solidFill>
              </a:rPr>
              <a:t>“</a:t>
            </a:r>
            <a:r>
              <a:rPr lang="ru-RU" sz="1800" dirty="0" smtClean="0">
                <a:solidFill>
                  <a:srgbClr val="18637B"/>
                </a:solidFill>
              </a:rPr>
              <a:t>.</a:t>
            </a:r>
          </a:p>
          <a:p>
            <a:pPr algn="r"/>
            <a:r>
              <a:rPr lang="ru-RU" b="1" i="1" dirty="0" smtClean="0">
                <a:solidFill>
                  <a:schemeClr val="tx1"/>
                </a:solidFill>
              </a:rPr>
              <a:t>Президент Александр </a:t>
            </a:r>
            <a:r>
              <a:rPr lang="ru-RU" b="1" i="1" dirty="0">
                <a:solidFill>
                  <a:schemeClr val="tx1"/>
                </a:solidFill>
              </a:rPr>
              <a:t>Лукашенко</a:t>
            </a:r>
            <a:endParaRPr lang="en-US" i="1" dirty="0">
              <a:solidFill>
                <a:srgbClr val="18637B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1113" y="4895680"/>
            <a:ext cx="303159" cy="209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516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32</a:t>
            </a:fld>
            <a:endParaRPr lang="en"/>
          </a:p>
        </p:txBody>
      </p:sp>
      <p:sp>
        <p:nvSpPr>
          <p:cNvPr id="9" name="Прямоугольник 8"/>
          <p:cNvSpPr/>
          <p:nvPr/>
        </p:nvSpPr>
        <p:spPr>
          <a:xfrm>
            <a:off x="298150" y="506262"/>
            <a:ext cx="8687806" cy="1458005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ru-RU" sz="1800" b="1" i="1" dirty="0" smtClean="0">
                <a:solidFill>
                  <a:srgbClr val="18637B"/>
                </a:solidFill>
              </a:rPr>
              <a:t>”Где </a:t>
            </a:r>
            <a:r>
              <a:rPr lang="ru-RU" sz="1800" b="1" i="1" dirty="0">
                <a:solidFill>
                  <a:srgbClr val="18637B"/>
                </a:solidFill>
              </a:rPr>
              <a:t>нужно для страны, там нужно подстроиться. Но участвовать в изменении этого мира мы должны, ибо сделают без нас. И наши интересы там учтены не будут. По-моему, это по-белорусски“.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5467023" y="1526040"/>
            <a:ext cx="324479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ru-RU" b="1" i="1" dirty="0">
                <a:solidFill>
                  <a:schemeClr val="tx1"/>
                </a:solidFill>
              </a:rPr>
              <a:t>Президент Александр Лукашенко</a:t>
            </a:r>
            <a:endParaRPr lang="en-US" i="1" dirty="0">
              <a:solidFill>
                <a:srgbClr val="18637B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1235" y="2009076"/>
            <a:ext cx="4701636" cy="313442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1113" y="4895680"/>
            <a:ext cx="303159" cy="209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210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33</a:t>
            </a:fld>
            <a:endParaRPr lang="en"/>
          </a:p>
        </p:txBody>
      </p:sp>
      <p:sp>
        <p:nvSpPr>
          <p:cNvPr id="9" name="Прямоугольник 8"/>
          <p:cNvSpPr/>
          <p:nvPr/>
        </p:nvSpPr>
        <p:spPr>
          <a:xfrm>
            <a:off x="1240339" y="66437"/>
            <a:ext cx="7073494" cy="1514449"/>
          </a:xfrm>
          <a:prstGeom prst="rect">
            <a:avLst/>
          </a:prstGeom>
          <a:solidFill>
            <a:srgbClr val="18637B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ru-RU" sz="2400" b="1" dirty="0">
                <a:solidFill>
                  <a:srgbClr val="92D050"/>
                </a:solidFill>
              </a:rPr>
              <a:t>Беларусь</a:t>
            </a:r>
            <a:r>
              <a:rPr lang="ru-RU" sz="2400" b="1" dirty="0">
                <a:solidFill>
                  <a:schemeClr val="bg1"/>
                </a:solidFill>
              </a:rPr>
              <a:t> – небольшое по мировым меркам государство, но наша роль может быть значимой только, если мы едины.</a:t>
            </a:r>
          </a:p>
        </p:txBody>
      </p:sp>
      <p:grpSp>
        <p:nvGrpSpPr>
          <p:cNvPr id="10" name="Группа 9"/>
          <p:cNvGrpSpPr/>
          <p:nvPr/>
        </p:nvGrpSpPr>
        <p:grpSpPr>
          <a:xfrm>
            <a:off x="2242009" y="1580886"/>
            <a:ext cx="5025225" cy="1726318"/>
            <a:chOff x="2242009" y="1580886"/>
            <a:chExt cx="5025225" cy="1726318"/>
          </a:xfrm>
        </p:grpSpPr>
        <p:pic>
          <p:nvPicPr>
            <p:cNvPr id="3" name="Рисунок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242009" y="1580886"/>
              <a:ext cx="2589476" cy="1726318"/>
            </a:xfrm>
            <a:prstGeom prst="rect">
              <a:avLst/>
            </a:prstGeom>
          </p:spPr>
        </p:pic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31485" y="1580886"/>
              <a:ext cx="2435749" cy="1692891"/>
            </a:xfrm>
            <a:prstGeom prst="rect">
              <a:avLst/>
            </a:prstGeom>
          </p:spPr>
        </p:pic>
      </p:grpSp>
      <p:grpSp>
        <p:nvGrpSpPr>
          <p:cNvPr id="8" name="Группа 7"/>
          <p:cNvGrpSpPr/>
          <p:nvPr/>
        </p:nvGrpSpPr>
        <p:grpSpPr>
          <a:xfrm>
            <a:off x="467485" y="3273778"/>
            <a:ext cx="8436653" cy="1877743"/>
            <a:chOff x="467485" y="3273778"/>
            <a:chExt cx="8436653" cy="1877743"/>
          </a:xfrm>
        </p:grpSpPr>
        <p:pic>
          <p:nvPicPr>
            <p:cNvPr id="1026" name="Picture 2" descr="https://forum.tourtrans.ru/uploads/monthly_2021_12/minsk_shutterstock_128247139685.jpg.73be19ab754de68dbe10a7ea031e0741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485" y="3273778"/>
              <a:ext cx="2987437" cy="18777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454923" y="3273778"/>
              <a:ext cx="2644326" cy="1869622"/>
            </a:xfrm>
            <a:prstGeom prst="rect">
              <a:avLst/>
            </a:prstGeom>
          </p:spPr>
        </p:pic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105824" y="3273778"/>
              <a:ext cx="2798314" cy="1866454"/>
            </a:xfrm>
            <a:prstGeom prst="rect">
              <a:avLst/>
            </a:prstGeom>
          </p:spPr>
        </p:pic>
      </p:grpSp>
      <p:pic>
        <p:nvPicPr>
          <p:cNvPr id="11" name="Рисунок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1113" y="4895680"/>
            <a:ext cx="303159" cy="209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1205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34</a:t>
            </a:fld>
            <a:endParaRPr lang="en"/>
          </a:p>
        </p:txBody>
      </p:sp>
      <p:sp>
        <p:nvSpPr>
          <p:cNvPr id="9" name="Прямоугольник 8"/>
          <p:cNvSpPr/>
          <p:nvPr/>
        </p:nvSpPr>
        <p:spPr>
          <a:xfrm>
            <a:off x="298149" y="506262"/>
            <a:ext cx="3556803" cy="2743804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ru-RU" sz="1900" dirty="0" smtClean="0"/>
              <a:t>Активизация </a:t>
            </a:r>
            <a:r>
              <a:rPr lang="ru-RU" sz="1900" dirty="0"/>
              <a:t>взаимодействия Беларуси, России, </a:t>
            </a:r>
            <a:endParaRPr lang="ru-RU" sz="1900" dirty="0" smtClean="0"/>
          </a:p>
          <a:p>
            <a:pPr algn="ctr"/>
            <a:r>
              <a:rPr lang="ru-RU" sz="1900" dirty="0" smtClean="0"/>
              <a:t>Китая</a:t>
            </a:r>
            <a:r>
              <a:rPr lang="ru-RU" sz="1900" dirty="0"/>
              <a:t>, Ирана, </a:t>
            </a:r>
            <a:endParaRPr lang="ru-RU" sz="1900" dirty="0" smtClean="0"/>
          </a:p>
          <a:p>
            <a:pPr algn="ctr"/>
            <a:r>
              <a:rPr lang="ru-RU" sz="1900" dirty="0" smtClean="0"/>
              <a:t>стран </a:t>
            </a:r>
            <a:r>
              <a:rPr lang="ru-RU" sz="1900" dirty="0"/>
              <a:t>Ближнего Востока</a:t>
            </a:r>
            <a:r>
              <a:rPr lang="ru-RU" sz="1900" dirty="0" smtClean="0"/>
              <a:t>,</a:t>
            </a:r>
          </a:p>
          <a:p>
            <a:pPr algn="ctr"/>
            <a:r>
              <a:rPr lang="ru-RU" sz="1900" dirty="0" smtClean="0"/>
              <a:t> </a:t>
            </a:r>
            <a:r>
              <a:rPr lang="ru-RU" sz="1900" dirty="0"/>
              <a:t>других конструктивных центров силы представляет </a:t>
            </a:r>
            <a:r>
              <a:rPr lang="ru-RU" sz="1900" dirty="0">
                <a:solidFill>
                  <a:srgbClr val="FF0000"/>
                </a:solidFill>
              </a:rPr>
              <a:t>реальную угрозу концепции однополярного мира</a:t>
            </a:r>
            <a:endParaRPr lang="ru-RU" sz="1900" b="1" dirty="0">
              <a:solidFill>
                <a:srgbClr val="FF00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0472" y="2389877"/>
            <a:ext cx="5149610" cy="26884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4644" y="138146"/>
            <a:ext cx="3881266" cy="218321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1113" y="4895680"/>
            <a:ext cx="303159" cy="209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700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35</a:t>
            </a:fld>
            <a:endParaRPr lang="en"/>
          </a:p>
        </p:txBody>
      </p:sp>
      <p:sp>
        <p:nvSpPr>
          <p:cNvPr id="9" name="Прямоугольник 8"/>
          <p:cNvSpPr/>
          <p:nvPr/>
        </p:nvSpPr>
        <p:spPr>
          <a:xfrm>
            <a:off x="298149" y="506262"/>
            <a:ext cx="5451387" cy="1131764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ru-RU" sz="2000" dirty="0"/>
              <a:t>Приоритет во внешней торговле мы отдаем стратегическим партнерам и союзникам – прежде всего России и Китаю.</a:t>
            </a:r>
            <a:endParaRPr lang="ru-RU" sz="2000" b="1" dirty="0">
              <a:solidFill>
                <a:srgbClr val="002060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396" y="57653"/>
            <a:ext cx="2575653" cy="144880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396" y="1539354"/>
            <a:ext cx="2575653" cy="188881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396" y="3468930"/>
            <a:ext cx="2575652" cy="162194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/>
          <a:srcRect t="363" b="1"/>
          <a:stretch/>
        </p:blipFill>
        <p:spPr>
          <a:xfrm>
            <a:off x="298149" y="1745577"/>
            <a:ext cx="5062083" cy="337866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1113" y="4895680"/>
            <a:ext cx="303159" cy="209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325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36</a:t>
            </a:fld>
            <a:endParaRPr lang="en"/>
          </a:p>
        </p:txBody>
      </p:sp>
      <p:sp>
        <p:nvSpPr>
          <p:cNvPr id="9" name="Прямоугольник 8"/>
          <p:cNvSpPr/>
          <p:nvPr/>
        </p:nvSpPr>
        <p:spPr>
          <a:xfrm>
            <a:off x="401282" y="177618"/>
            <a:ext cx="8505895" cy="3499718"/>
          </a:xfrm>
          <a:prstGeom prst="rect">
            <a:avLst/>
          </a:prstGeom>
          <a:solidFill>
            <a:srgbClr val="18637B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just"/>
            <a:r>
              <a:rPr lang="ru-RU" sz="2400" b="1" dirty="0">
                <a:solidFill>
                  <a:srgbClr val="92D050"/>
                </a:solidFill>
              </a:rPr>
              <a:t>В целях экономической консолидации Евразии следует интенсифицировать сотрудничество региональных интеграций – </a:t>
            </a:r>
            <a:r>
              <a:rPr lang="ru-RU" sz="2400" b="1" dirty="0">
                <a:solidFill>
                  <a:schemeClr val="bg1"/>
                </a:solidFill>
              </a:rPr>
              <a:t>ЕАЭС, СНГ, ОДКБ</a:t>
            </a:r>
            <a:r>
              <a:rPr lang="ru-RU" sz="2400" b="1" dirty="0">
                <a:solidFill>
                  <a:srgbClr val="92D050"/>
                </a:solidFill>
              </a:rPr>
              <a:t>, а также выйти на более плотное взаимодействие с </a:t>
            </a:r>
            <a:r>
              <a:rPr lang="ru-RU" sz="2400" b="1" dirty="0">
                <a:solidFill>
                  <a:schemeClr val="bg1"/>
                </a:solidFill>
              </a:rPr>
              <a:t>ШОС</a:t>
            </a:r>
            <a:r>
              <a:rPr lang="ru-RU" sz="2400" b="1" dirty="0">
                <a:solidFill>
                  <a:srgbClr val="92D050"/>
                </a:solidFill>
              </a:rPr>
              <a:t> </a:t>
            </a:r>
            <a:r>
              <a:rPr lang="ru-RU" sz="2400" b="1" dirty="0" smtClean="0">
                <a:solidFill>
                  <a:srgbClr val="92D050"/>
                </a:solidFill>
              </a:rPr>
              <a:t>и </a:t>
            </a:r>
            <a:r>
              <a:rPr lang="ru-RU" sz="2400" b="1" dirty="0" smtClean="0">
                <a:solidFill>
                  <a:schemeClr val="bg1"/>
                </a:solidFill>
              </a:rPr>
              <a:t>БРИКС</a:t>
            </a:r>
            <a:endParaRPr lang="ru-RU" sz="2400" b="1" dirty="0">
              <a:solidFill>
                <a:srgbClr val="92D050"/>
              </a:solidFill>
            </a:endParaRPr>
          </a:p>
          <a:p>
            <a:pPr algn="just"/>
            <a:r>
              <a:rPr lang="ru-RU" sz="2400" b="1" dirty="0">
                <a:solidFill>
                  <a:srgbClr val="92D050"/>
                </a:solidFill>
              </a:rPr>
              <a:t>Беларусь работает над тем, чтобы на долгосрочную перспективу усилить вектор нашего взаимодействия с широким кругом стран </a:t>
            </a:r>
            <a:r>
              <a:rPr lang="ru-RU" sz="2400" b="1" dirty="0">
                <a:solidFill>
                  <a:schemeClr val="bg1"/>
                </a:solidFill>
              </a:rPr>
              <a:t>Азии, Ближнего Востока, Африки и Латинской </a:t>
            </a:r>
            <a:r>
              <a:rPr lang="ru-RU" sz="2400" b="1" dirty="0" smtClean="0">
                <a:solidFill>
                  <a:schemeClr val="bg1"/>
                </a:solidFill>
              </a:rPr>
              <a:t>Америки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8559" y="3736541"/>
            <a:ext cx="1981102" cy="132073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9661" y="3736542"/>
            <a:ext cx="2350585" cy="1320735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0246" y="3736541"/>
            <a:ext cx="2030679" cy="132073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1113" y="4895680"/>
            <a:ext cx="303159" cy="209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53163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37</a:t>
            </a:fld>
            <a:endParaRPr lang="en"/>
          </a:p>
        </p:txBody>
      </p:sp>
      <p:sp>
        <p:nvSpPr>
          <p:cNvPr id="9" name="Прямоугольник 8"/>
          <p:cNvSpPr/>
          <p:nvPr/>
        </p:nvSpPr>
        <p:spPr>
          <a:xfrm>
            <a:off x="298150" y="137871"/>
            <a:ext cx="8345890" cy="1131764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ru-RU" sz="2000" dirty="0"/>
              <a:t>Беларусь открыта </a:t>
            </a:r>
            <a:r>
              <a:rPr lang="ru-RU" sz="2000" dirty="0" smtClean="0"/>
              <a:t>для диалога с Европой. </a:t>
            </a:r>
            <a:r>
              <a:rPr lang="ru-RU" sz="2000" dirty="0"/>
              <a:t>Мы готовы сотрудничать и делать все то, что возможно в нынешних условиях. </a:t>
            </a:r>
            <a:endParaRPr lang="ru-RU" sz="2000" dirty="0" smtClean="0"/>
          </a:p>
          <a:p>
            <a:pPr algn="ctr"/>
            <a:r>
              <a:rPr lang="ru-RU" sz="2000" dirty="0" smtClean="0"/>
              <a:t>Потому </a:t>
            </a:r>
            <a:r>
              <a:rPr lang="ru-RU" sz="2000" dirty="0"/>
              <a:t>что Беларусь – это Европа. Это ее географический центр. </a:t>
            </a:r>
            <a:endParaRPr lang="ru-RU" sz="2000" b="1" dirty="0">
              <a:solidFill>
                <a:srgbClr val="002060"/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2"/>
          <a:srcRect t="652"/>
          <a:stretch/>
        </p:blipFill>
        <p:spPr>
          <a:xfrm>
            <a:off x="1771184" y="1385952"/>
            <a:ext cx="5412447" cy="359544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1113" y="4895680"/>
            <a:ext cx="303159" cy="209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749576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38</a:t>
            </a:fld>
            <a:endParaRPr lang="en"/>
          </a:p>
        </p:txBody>
      </p:sp>
      <p:sp>
        <p:nvSpPr>
          <p:cNvPr id="8" name="Прямоугольник 7"/>
          <p:cNvSpPr/>
          <p:nvPr/>
        </p:nvSpPr>
        <p:spPr>
          <a:xfrm>
            <a:off x="-51051" y="428970"/>
            <a:ext cx="9038639" cy="2044515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ru-RU" sz="2000" b="1" i="1" dirty="0">
                <a:solidFill>
                  <a:srgbClr val="18637B"/>
                </a:solidFill>
              </a:rPr>
              <a:t>”Мы не планируем ни на кого нападать, не хотим ни с кем воевать. Не хотим. Мы до сих пор еще не захоронили последнего солдата и мирного жителя, которых потеряли </a:t>
            </a:r>
            <a:endParaRPr lang="ru-RU" sz="2000" b="1" i="1" dirty="0" smtClean="0">
              <a:solidFill>
                <a:srgbClr val="18637B"/>
              </a:solidFill>
            </a:endParaRPr>
          </a:p>
          <a:p>
            <a:pPr algn="ctr"/>
            <a:r>
              <a:rPr lang="ru-RU" sz="2000" b="1" i="1" dirty="0" smtClean="0">
                <a:solidFill>
                  <a:srgbClr val="18637B"/>
                </a:solidFill>
              </a:rPr>
              <a:t>в </a:t>
            </a:r>
            <a:r>
              <a:rPr lang="ru-RU" sz="2000" b="1" i="1" dirty="0">
                <a:solidFill>
                  <a:srgbClr val="18637B"/>
                </a:solidFill>
              </a:rPr>
              <a:t>годы Великой Отечественной. </a:t>
            </a:r>
            <a:endParaRPr lang="ru-RU" sz="2000" b="1" i="1" dirty="0" smtClean="0">
              <a:solidFill>
                <a:srgbClr val="18637B"/>
              </a:solidFill>
            </a:endParaRPr>
          </a:p>
          <a:p>
            <a:pPr algn="ctr"/>
            <a:r>
              <a:rPr lang="ru-RU" sz="2000" b="1" i="1" dirty="0" smtClean="0">
                <a:solidFill>
                  <a:srgbClr val="18637B"/>
                </a:solidFill>
              </a:rPr>
              <a:t>И </a:t>
            </a:r>
            <a:r>
              <a:rPr lang="ru-RU" sz="2000" b="1" i="1" dirty="0">
                <a:solidFill>
                  <a:srgbClr val="18637B"/>
                </a:solidFill>
              </a:rPr>
              <a:t>всем сердцем хотим, чтобы эта война осталась последней </a:t>
            </a:r>
            <a:endParaRPr lang="ru-RU" sz="2000" b="1" i="1" dirty="0" smtClean="0">
              <a:solidFill>
                <a:srgbClr val="18637B"/>
              </a:solidFill>
            </a:endParaRPr>
          </a:p>
          <a:p>
            <a:pPr algn="ctr"/>
            <a:r>
              <a:rPr lang="ru-RU" sz="2000" b="1" i="1" dirty="0" smtClean="0">
                <a:solidFill>
                  <a:srgbClr val="18637B"/>
                </a:solidFill>
              </a:rPr>
              <a:t>в </a:t>
            </a:r>
            <a:r>
              <a:rPr lang="ru-RU" sz="2000" b="1" i="1" dirty="0">
                <a:solidFill>
                  <a:srgbClr val="18637B"/>
                </a:solidFill>
              </a:rPr>
              <a:t>истории нашей </a:t>
            </a:r>
            <a:r>
              <a:rPr lang="ru-RU" sz="2000" b="1" i="1" dirty="0" smtClean="0">
                <a:solidFill>
                  <a:srgbClr val="18637B"/>
                </a:solidFill>
              </a:rPr>
              <a:t>земли, </a:t>
            </a:r>
            <a:r>
              <a:rPr lang="ru-RU" sz="2000" b="1" dirty="0" smtClean="0">
                <a:solidFill>
                  <a:schemeClr val="tx1"/>
                </a:solidFill>
              </a:rPr>
              <a:t>– </a:t>
            </a:r>
            <a:r>
              <a:rPr lang="ru-RU" sz="2000" b="1" dirty="0">
                <a:solidFill>
                  <a:schemeClr val="tx1"/>
                </a:solidFill>
              </a:rPr>
              <a:t>подчеркнул Глава государства.</a:t>
            </a:r>
            <a:endParaRPr lang="en-US" sz="2000" b="1" dirty="0">
              <a:solidFill>
                <a:schemeClr val="tx1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405" y="2621705"/>
            <a:ext cx="3688557" cy="244943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4444" y="2620842"/>
            <a:ext cx="3673281" cy="245029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1113" y="4895680"/>
            <a:ext cx="303159" cy="209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9856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39</a:t>
            </a:fld>
            <a:endParaRPr lang="en"/>
          </a:p>
        </p:txBody>
      </p:sp>
      <p:sp>
        <p:nvSpPr>
          <p:cNvPr id="8" name="Прямоугольник 7"/>
          <p:cNvSpPr/>
          <p:nvPr/>
        </p:nvSpPr>
        <p:spPr>
          <a:xfrm>
            <a:off x="-51051" y="428970"/>
            <a:ext cx="9038639" cy="2748406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</a:rPr>
              <a:t>Александр Лукашенко напомнил: </a:t>
            </a:r>
            <a:r>
              <a:rPr lang="ru-RU" sz="2000" b="1" i="1" dirty="0" smtClean="0">
                <a:solidFill>
                  <a:srgbClr val="18637B"/>
                </a:solidFill>
              </a:rPr>
              <a:t>”любое посягательство на суверенную территорию Беларуси, нашу военную и гражданскую инфраструктуру получит немедленный ответ.</a:t>
            </a:r>
          </a:p>
          <a:p>
            <a:pPr algn="ctr"/>
            <a:r>
              <a:rPr lang="ru-RU" sz="2000" b="1" dirty="0" smtClean="0">
                <a:solidFill>
                  <a:schemeClr val="tx1"/>
                </a:solidFill>
              </a:rPr>
              <a:t>Касаясь </a:t>
            </a:r>
            <a:r>
              <a:rPr lang="ru-RU" sz="2000" b="1" dirty="0">
                <a:solidFill>
                  <a:schemeClr val="tx1"/>
                </a:solidFill>
              </a:rPr>
              <a:t>вопроса тактического ядерного оружия, Глава государства подчеркнул, что </a:t>
            </a:r>
            <a:r>
              <a:rPr lang="ru-RU" sz="2000" b="1" i="1" dirty="0">
                <a:solidFill>
                  <a:srgbClr val="18637B"/>
                </a:solidFill>
              </a:rPr>
              <a:t>”мы должны просто сегодня сохранить суверенитет и независимость. </a:t>
            </a:r>
            <a:endParaRPr lang="ru-RU" sz="2000" b="1" i="1" dirty="0" smtClean="0">
              <a:solidFill>
                <a:srgbClr val="18637B"/>
              </a:solidFill>
            </a:endParaRPr>
          </a:p>
          <a:p>
            <a:pPr algn="ctr"/>
            <a:r>
              <a:rPr lang="ru-RU" sz="2000" b="1" i="1" dirty="0" smtClean="0">
                <a:solidFill>
                  <a:srgbClr val="18637B"/>
                </a:solidFill>
              </a:rPr>
              <a:t>И </a:t>
            </a:r>
            <a:r>
              <a:rPr lang="ru-RU" sz="2000" b="1" i="1" dirty="0">
                <a:solidFill>
                  <a:srgbClr val="18637B"/>
                </a:solidFill>
              </a:rPr>
              <a:t>мы будем их сохранять и обеспечивать чем только возможно, </a:t>
            </a:r>
            <a:endParaRPr lang="ru-RU" sz="2000" b="1" i="1" dirty="0" smtClean="0">
              <a:solidFill>
                <a:srgbClr val="18637B"/>
              </a:solidFill>
            </a:endParaRPr>
          </a:p>
          <a:p>
            <a:pPr algn="ctr"/>
            <a:r>
              <a:rPr lang="ru-RU" sz="2000" b="1" i="1" dirty="0" smtClean="0">
                <a:solidFill>
                  <a:srgbClr val="18637B"/>
                </a:solidFill>
              </a:rPr>
              <a:t>в </a:t>
            </a:r>
            <a:r>
              <a:rPr lang="ru-RU" sz="2000" b="1" i="1" dirty="0">
                <a:solidFill>
                  <a:srgbClr val="18637B"/>
                </a:solidFill>
              </a:rPr>
              <a:t>том числе и ядерным арсеналом“.</a:t>
            </a:r>
            <a:endParaRPr lang="en-US" sz="2000" b="1" dirty="0">
              <a:solidFill>
                <a:schemeClr val="tx1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978" y="3288475"/>
            <a:ext cx="2615812" cy="174319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1602" y="3288475"/>
            <a:ext cx="2635501" cy="175631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5790" y="3288475"/>
            <a:ext cx="2615812" cy="174319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1113" y="4895680"/>
            <a:ext cx="303159" cy="209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95011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p32"/>
          <p:cNvSpPr txBox="1">
            <a:spLocks noGrp="1"/>
          </p:cNvSpPr>
          <p:nvPr>
            <p:ph type="sldNum" idx="12"/>
          </p:nvPr>
        </p:nvSpPr>
        <p:spPr>
          <a:xfrm>
            <a:off x="-51050" y="4819400"/>
            <a:ext cx="349200" cy="32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</a:t>
            </a:fld>
            <a:endParaRPr/>
          </a:p>
        </p:txBody>
      </p:sp>
      <p:sp>
        <p:nvSpPr>
          <p:cNvPr id="3" name="Прямоугольник 2"/>
          <p:cNvSpPr/>
          <p:nvPr/>
        </p:nvSpPr>
        <p:spPr>
          <a:xfrm>
            <a:off x="517358" y="143255"/>
            <a:ext cx="8474242" cy="1062398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just"/>
            <a:r>
              <a:rPr lang="ru-RU" sz="2000" b="1" dirty="0">
                <a:solidFill>
                  <a:srgbClr val="002060"/>
                </a:solidFill>
              </a:rPr>
              <a:t>Главная тема мероприятия – условия сохранения суверенитета </a:t>
            </a:r>
          </a:p>
          <a:p>
            <a:pPr algn="just"/>
            <a:r>
              <a:rPr lang="ru-RU" sz="2000" b="1" dirty="0">
                <a:solidFill>
                  <a:srgbClr val="002060"/>
                </a:solidFill>
              </a:rPr>
              <a:t>и независимости.</a:t>
            </a:r>
            <a:endParaRPr lang="ru-RU" sz="2000" b="1" dirty="0" smtClean="0">
              <a:solidFill>
                <a:srgbClr val="002060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5295815" y="4000776"/>
            <a:ext cx="2578769" cy="571372"/>
          </a:xfrm>
          <a:prstGeom prst="rect">
            <a:avLst/>
          </a:prstGeom>
          <a:solidFill>
            <a:srgbClr val="18637B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обороноспособность и безопасность государства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447424" y="1699230"/>
            <a:ext cx="413777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003300"/>
                </a:solidFill>
              </a:rPr>
              <a:t>Основные тематические </a:t>
            </a:r>
            <a:r>
              <a:rPr lang="ru-RU" sz="2400" b="1" dirty="0" smtClean="0">
                <a:solidFill>
                  <a:srgbClr val="003300"/>
                </a:solidFill>
              </a:rPr>
              <a:t>блоки</a:t>
            </a:r>
            <a:endParaRPr lang="en-US" sz="2400" b="1" dirty="0">
              <a:solidFill>
                <a:srgbClr val="003300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463579" y="2134495"/>
            <a:ext cx="2117558" cy="468334"/>
          </a:xfrm>
          <a:prstGeom prst="rect">
            <a:avLst/>
          </a:prstGeom>
          <a:solidFill>
            <a:srgbClr val="18637B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народное единство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691997" y="2899504"/>
            <a:ext cx="2646947" cy="837562"/>
          </a:xfrm>
          <a:prstGeom prst="rect">
            <a:avLst/>
          </a:prstGeom>
          <a:solidFill>
            <a:srgbClr val="18637B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историческая память и национальные традиции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1371599" y="3876415"/>
            <a:ext cx="2759243" cy="930714"/>
          </a:xfrm>
          <a:prstGeom prst="rect">
            <a:avLst/>
          </a:prstGeom>
          <a:solidFill>
            <a:srgbClr val="18637B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экономика и развитие страны в санкционных условиях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6585200" y="2056168"/>
            <a:ext cx="2453161" cy="624988"/>
          </a:xfrm>
          <a:prstGeom prst="rect">
            <a:avLst/>
          </a:prstGeom>
          <a:solidFill>
            <a:srgbClr val="18637B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социальная справедливость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5761678" y="2932863"/>
            <a:ext cx="2441130" cy="816206"/>
          </a:xfrm>
          <a:prstGeom prst="rect">
            <a:avLst/>
          </a:prstGeom>
          <a:solidFill>
            <a:srgbClr val="18637B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независимая внешняя политика</a:t>
            </a:r>
            <a:endParaRPr lang="en-US" b="1" dirty="0">
              <a:solidFill>
                <a:schemeClr val="bg1"/>
              </a:solidFill>
            </a:endParaRPr>
          </a:p>
        </p:txBody>
      </p:sp>
      <p:cxnSp>
        <p:nvCxnSpPr>
          <p:cNvPr id="11" name="Прямая со стрелкой 10"/>
          <p:cNvCxnSpPr/>
          <p:nvPr/>
        </p:nvCxnSpPr>
        <p:spPr>
          <a:xfrm flipH="1">
            <a:off x="2751220" y="2368662"/>
            <a:ext cx="425117" cy="234167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 flipH="1">
            <a:off x="3503563" y="2678565"/>
            <a:ext cx="453922" cy="413551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 стрелкой 22"/>
          <p:cNvCxnSpPr/>
          <p:nvPr/>
        </p:nvCxnSpPr>
        <p:spPr>
          <a:xfrm flipH="1">
            <a:off x="4042611" y="2869387"/>
            <a:ext cx="342719" cy="816206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 стрелкой 26"/>
          <p:cNvCxnSpPr/>
          <p:nvPr/>
        </p:nvCxnSpPr>
        <p:spPr>
          <a:xfrm>
            <a:off x="4754479" y="2779295"/>
            <a:ext cx="455195" cy="969774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 стрелкой 28"/>
          <p:cNvCxnSpPr/>
          <p:nvPr/>
        </p:nvCxnSpPr>
        <p:spPr>
          <a:xfrm>
            <a:off x="5088997" y="2530227"/>
            <a:ext cx="565845" cy="402636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 стрелкой 30"/>
          <p:cNvCxnSpPr/>
          <p:nvPr/>
        </p:nvCxnSpPr>
        <p:spPr>
          <a:xfrm>
            <a:off x="6124074" y="2134495"/>
            <a:ext cx="362777" cy="230715"/>
          </a:xfrm>
          <a:prstGeom prst="straightConnector1">
            <a:avLst/>
          </a:prstGeom>
          <a:ln w="571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Рисунок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1113" y="4895680"/>
            <a:ext cx="303159" cy="209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2919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40</a:t>
            </a:fld>
            <a:endParaRPr lang="en"/>
          </a:p>
        </p:txBody>
      </p:sp>
      <p:sp>
        <p:nvSpPr>
          <p:cNvPr id="8" name="Прямоугольник 7"/>
          <p:cNvSpPr/>
          <p:nvPr/>
        </p:nvSpPr>
        <p:spPr>
          <a:xfrm>
            <a:off x="-51051" y="428970"/>
            <a:ext cx="9038639" cy="1945839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ru-RU" sz="2000" b="1" dirty="0">
                <a:solidFill>
                  <a:schemeClr val="tx1"/>
                </a:solidFill>
              </a:rPr>
              <a:t>Боевое дежурство по противовоздушной обороне </a:t>
            </a:r>
            <a:r>
              <a:rPr lang="ru-RU" sz="2000" b="1" dirty="0">
                <a:solidFill>
                  <a:srgbClr val="FF0000"/>
                </a:solidFill>
              </a:rPr>
              <a:t>уже больше года непрерывно осуществляется в усиленном </a:t>
            </a:r>
            <a:r>
              <a:rPr lang="ru-RU" sz="2000" b="1" dirty="0" smtClean="0">
                <a:solidFill>
                  <a:srgbClr val="FF0000"/>
                </a:solidFill>
              </a:rPr>
              <a:t>режиме</a:t>
            </a:r>
            <a:endParaRPr lang="ru-RU" sz="2000" b="1" dirty="0">
              <a:solidFill>
                <a:schemeClr val="tx1"/>
              </a:solidFill>
            </a:endParaRPr>
          </a:p>
          <a:p>
            <a:pPr algn="ctr"/>
            <a:r>
              <a:rPr lang="ru-RU" sz="2000" b="1" dirty="0" smtClean="0">
                <a:solidFill>
                  <a:schemeClr val="tx1"/>
                </a:solidFill>
              </a:rPr>
              <a:t>Укреплены </a:t>
            </a:r>
            <a:r>
              <a:rPr lang="ru-RU" sz="2000" b="1" dirty="0">
                <a:solidFill>
                  <a:schemeClr val="tx1"/>
                </a:solidFill>
              </a:rPr>
              <a:t>подразделения охраны границ. </a:t>
            </a:r>
            <a:endParaRPr lang="ru-RU" sz="2000" b="1" dirty="0" smtClean="0">
              <a:solidFill>
                <a:schemeClr val="tx1"/>
              </a:solidFill>
            </a:endParaRPr>
          </a:p>
          <a:p>
            <a:pPr algn="ctr"/>
            <a:r>
              <a:rPr lang="ru-RU" sz="2000" b="1" dirty="0" smtClean="0">
                <a:solidFill>
                  <a:schemeClr val="tx1"/>
                </a:solidFill>
              </a:rPr>
              <a:t>Совместно </a:t>
            </a:r>
            <a:r>
              <a:rPr lang="ru-RU" sz="2000" b="1" dirty="0">
                <a:solidFill>
                  <a:schemeClr val="tx1"/>
                </a:solidFill>
              </a:rPr>
              <a:t>с милицией и КГБ на постоянной основе осуществляются контрразведывательные мероприятия и обеспечивается общественная безопасность на приграничных территориях.</a:t>
            </a:r>
            <a:endParaRPr lang="en-US" sz="2000" b="1" dirty="0">
              <a:solidFill>
                <a:schemeClr val="tx1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3501" y="2469617"/>
            <a:ext cx="3859133" cy="2571750"/>
          </a:xfrm>
          <a:prstGeom prst="rect">
            <a:avLst/>
          </a:prstGeom>
        </p:spPr>
      </p:pic>
      <p:pic>
        <p:nvPicPr>
          <p:cNvPr id="1026" name="Picture 2" descr="https://static.news.ru/photo/29a97008-1b7f-11eb-8fe0-fa163e074e61_102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238" y="2469617"/>
            <a:ext cx="3631278" cy="2563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1113" y="4895680"/>
            <a:ext cx="303159" cy="209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012316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41</a:t>
            </a:fld>
            <a:endParaRPr lang="en"/>
          </a:p>
        </p:txBody>
      </p:sp>
      <p:sp>
        <p:nvSpPr>
          <p:cNvPr id="8" name="Прямоугольник 7"/>
          <p:cNvSpPr/>
          <p:nvPr/>
        </p:nvSpPr>
        <p:spPr>
          <a:xfrm>
            <a:off x="0" y="3459628"/>
            <a:ext cx="9038639" cy="1359772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</a:rPr>
              <a:t>Отчасти </a:t>
            </a:r>
            <a:r>
              <a:rPr lang="ru-RU" sz="2000" b="1" dirty="0">
                <a:solidFill>
                  <a:schemeClr val="tx1"/>
                </a:solidFill>
              </a:rPr>
              <a:t>с этим связана планово-организационная работа военных комиссариатов на предприятиях и в организациях. Цель этой работы – иметь объективные данные о состоянии численности военно-обученного резерва, если Отечество будет в </a:t>
            </a:r>
            <a:r>
              <a:rPr lang="ru-RU" sz="2000" b="1" dirty="0" smtClean="0">
                <a:solidFill>
                  <a:schemeClr val="tx1"/>
                </a:solidFill>
              </a:rPr>
              <a:t>опасности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98150" y="508434"/>
            <a:ext cx="378290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</a:rPr>
              <a:t>В Беларуси создан </a:t>
            </a:r>
          </a:p>
          <a:p>
            <a:r>
              <a:rPr lang="ru-RU" sz="2000" b="1" dirty="0" smtClean="0">
                <a:solidFill>
                  <a:schemeClr val="bg1"/>
                </a:solidFill>
              </a:rPr>
              <a:t>механизм </a:t>
            </a:r>
            <a:r>
              <a:rPr lang="ru-RU" sz="2000" b="1" dirty="0">
                <a:solidFill>
                  <a:schemeClr val="bg1"/>
                </a:solidFill>
              </a:rPr>
              <a:t>формирования </a:t>
            </a:r>
            <a:endParaRPr lang="ru-RU" sz="2000" b="1" dirty="0" smtClean="0">
              <a:solidFill>
                <a:schemeClr val="bg1"/>
              </a:solidFill>
            </a:endParaRPr>
          </a:p>
          <a:p>
            <a:r>
              <a:rPr lang="ru-RU" sz="2000" b="1" dirty="0" smtClean="0">
                <a:solidFill>
                  <a:schemeClr val="bg1"/>
                </a:solidFill>
              </a:rPr>
              <a:t>народного </a:t>
            </a:r>
            <a:r>
              <a:rPr lang="ru-RU" sz="2000" b="1" dirty="0">
                <a:solidFill>
                  <a:schemeClr val="bg1"/>
                </a:solidFill>
              </a:rPr>
              <a:t>ополчения </a:t>
            </a:r>
            <a:endParaRPr lang="ru-RU" sz="2000" dirty="0">
              <a:solidFill>
                <a:schemeClr val="bg1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1787" y="170471"/>
            <a:ext cx="3207286" cy="320728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5470" y="1615517"/>
            <a:ext cx="2841837" cy="180347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5"/>
          <a:srcRect t="579" b="1"/>
          <a:stretch/>
        </p:blipFill>
        <p:spPr>
          <a:xfrm>
            <a:off x="3805254" y="1615517"/>
            <a:ext cx="2722338" cy="180347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1113" y="4895680"/>
            <a:ext cx="303159" cy="209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648219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42</a:t>
            </a:fld>
            <a:endParaRPr lang="en"/>
          </a:p>
        </p:txBody>
      </p:sp>
      <p:sp>
        <p:nvSpPr>
          <p:cNvPr id="8" name="Прямоугольник 7"/>
          <p:cNvSpPr/>
          <p:nvPr/>
        </p:nvSpPr>
        <p:spPr>
          <a:xfrm>
            <a:off x="-51051" y="428970"/>
            <a:ext cx="9038639" cy="1662967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ru-RU" sz="2000" b="1" i="1" dirty="0">
                <a:solidFill>
                  <a:srgbClr val="18637B"/>
                </a:solidFill>
              </a:rPr>
              <a:t>”Беларусь – это наша земля. Только мы сами знаем, как должна развиваться Беларусь, только мы определяем и будем определять стратегию этого развития, </a:t>
            </a:r>
            <a:endParaRPr lang="ru-RU" sz="2000" b="1" i="1" dirty="0" smtClean="0">
              <a:solidFill>
                <a:srgbClr val="18637B"/>
              </a:solidFill>
            </a:endParaRPr>
          </a:p>
          <a:p>
            <a:pPr algn="ctr"/>
            <a:r>
              <a:rPr lang="ru-RU" sz="2000" b="1" i="1" dirty="0" smtClean="0">
                <a:solidFill>
                  <a:srgbClr val="18637B"/>
                </a:solidFill>
              </a:rPr>
              <a:t>только </a:t>
            </a:r>
            <a:r>
              <a:rPr lang="ru-RU" sz="2000" b="1" i="1" dirty="0">
                <a:solidFill>
                  <a:srgbClr val="18637B"/>
                </a:solidFill>
              </a:rPr>
              <a:t>мы несем реальную ответственность </a:t>
            </a:r>
            <a:endParaRPr lang="ru-RU" sz="2000" b="1" i="1" dirty="0" smtClean="0">
              <a:solidFill>
                <a:srgbClr val="18637B"/>
              </a:solidFill>
            </a:endParaRPr>
          </a:p>
          <a:p>
            <a:pPr algn="ctr"/>
            <a:r>
              <a:rPr lang="ru-RU" sz="2000" b="1" i="1" dirty="0" smtClean="0">
                <a:solidFill>
                  <a:srgbClr val="18637B"/>
                </a:solidFill>
              </a:rPr>
              <a:t>за </a:t>
            </a:r>
            <a:r>
              <a:rPr lang="ru-RU" sz="2000" b="1" i="1" dirty="0">
                <a:solidFill>
                  <a:srgbClr val="18637B"/>
                </a:solidFill>
              </a:rPr>
              <a:t>свое будущее“, </a:t>
            </a:r>
            <a:r>
              <a:rPr lang="ru-RU" sz="2000" b="1" dirty="0">
                <a:solidFill>
                  <a:schemeClr val="tx1"/>
                </a:solidFill>
              </a:rPr>
              <a:t>– подвел итог Президент.</a:t>
            </a:r>
            <a:endParaRPr lang="en-US" sz="2000" b="1" dirty="0">
              <a:solidFill>
                <a:schemeClr val="tx1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6338" y="2193418"/>
            <a:ext cx="1998527" cy="270750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7365" y="2193418"/>
            <a:ext cx="4268973" cy="270750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93" t="7291" r="32056" b="6140"/>
          <a:stretch/>
        </p:blipFill>
        <p:spPr>
          <a:xfrm>
            <a:off x="248352" y="2193418"/>
            <a:ext cx="2256003" cy="270750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1113" y="4895680"/>
            <a:ext cx="303159" cy="209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515442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p37"/>
          <p:cNvSpPr txBox="1">
            <a:spLocks noGrp="1"/>
          </p:cNvSpPr>
          <p:nvPr>
            <p:ph type="subTitle" idx="4294967295"/>
          </p:nvPr>
        </p:nvSpPr>
        <p:spPr>
          <a:xfrm>
            <a:off x="685800" y="505225"/>
            <a:ext cx="7884600" cy="3810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4800" b="1" dirty="0" smtClean="0">
                <a:solidFill>
                  <a:schemeClr val="lt1"/>
                </a:solidFill>
                <a:latin typeface="Roboto Slab"/>
                <a:sym typeface="Roboto Slab"/>
              </a:rPr>
              <a:t>СПАСИБО ЗА ВНИМАНИЕ</a:t>
            </a:r>
            <a:endParaRPr sz="6000" b="1" dirty="0">
              <a:solidFill>
                <a:srgbClr val="FFFFFF"/>
              </a:solidFill>
            </a:endParaRPr>
          </a:p>
        </p:txBody>
      </p:sp>
      <p:sp>
        <p:nvSpPr>
          <p:cNvPr id="440" name="Google Shape;440;p37"/>
          <p:cNvSpPr txBox="1">
            <a:spLocks noGrp="1"/>
          </p:cNvSpPr>
          <p:nvPr>
            <p:ph type="sldNum" idx="12"/>
          </p:nvPr>
        </p:nvSpPr>
        <p:spPr>
          <a:xfrm>
            <a:off x="-51050" y="4819400"/>
            <a:ext cx="349200" cy="32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43</a:t>
            </a:fld>
            <a:endParaRPr/>
          </a:p>
        </p:txBody>
      </p:sp>
      <p:sp>
        <p:nvSpPr>
          <p:cNvPr id="4" name="TextBox 3"/>
          <p:cNvSpPr txBox="1"/>
          <p:nvPr/>
        </p:nvSpPr>
        <p:spPr>
          <a:xfrm>
            <a:off x="489857" y="97970"/>
            <a:ext cx="83384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800" b="1" dirty="0" smtClean="0">
                <a:solidFill>
                  <a:schemeClr val="bg1"/>
                </a:solidFill>
              </a:rPr>
              <a:t>ГОРОДСКОЙ ИНФОРМАЦИОННО-ИДЕОЛОГИЧЕСКИЙ ЦЕНТР</a:t>
            </a:r>
            <a:endParaRPr lang="ru-RU" sz="1800" b="1" dirty="0">
              <a:solidFill>
                <a:schemeClr val="bg1"/>
              </a:solidFill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5755039" y="4618319"/>
            <a:ext cx="3241501" cy="40216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1" dirty="0"/>
              <a:t>http://goridcentr.mogilev.by/</a:t>
            </a:r>
            <a:endParaRPr lang="ru-RU" sz="1800" b="1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1113" y="4895680"/>
            <a:ext cx="303159" cy="209445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p32"/>
          <p:cNvSpPr txBox="1">
            <a:spLocks noGrp="1"/>
          </p:cNvSpPr>
          <p:nvPr>
            <p:ph type="sldNum" idx="12"/>
          </p:nvPr>
        </p:nvSpPr>
        <p:spPr>
          <a:xfrm>
            <a:off x="-51050" y="4819400"/>
            <a:ext cx="349200" cy="32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</a:t>
            </a:fld>
            <a:endParaRPr/>
          </a:p>
        </p:txBody>
      </p:sp>
      <p:sp>
        <p:nvSpPr>
          <p:cNvPr id="6" name="Прямоугольник 5"/>
          <p:cNvSpPr/>
          <p:nvPr/>
        </p:nvSpPr>
        <p:spPr>
          <a:xfrm>
            <a:off x="432576" y="529633"/>
            <a:ext cx="8517467" cy="3164061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just"/>
            <a:r>
              <a:rPr lang="ru-RU" sz="2000" b="1" i="1" dirty="0">
                <a:solidFill>
                  <a:srgbClr val="003300"/>
                </a:solidFill>
              </a:rPr>
              <a:t>”Никто не хочет испытывать на себе последствия безумных и бесполезных санкционных войн. Народы не понимают, как может быть совместима идеология глобального международного проекта устойчивого развития с такими ”достижениями“ современности, как небывалый голод, эпидемии, нравственная деградация, разгул аномальных ценностей“</a:t>
            </a:r>
            <a:r>
              <a:rPr lang="ru-RU" sz="2000" b="1" dirty="0">
                <a:solidFill>
                  <a:srgbClr val="003300"/>
                </a:solidFill>
              </a:rPr>
              <a:t>, – </a:t>
            </a:r>
            <a:r>
              <a:rPr lang="ru-RU" sz="2000" b="1" dirty="0">
                <a:solidFill>
                  <a:srgbClr val="18637B"/>
                </a:solidFill>
              </a:rPr>
              <a:t>заявил Глава государства.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2557" y="2868190"/>
            <a:ext cx="3779881" cy="213249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1113" y="4895680"/>
            <a:ext cx="303159" cy="209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835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585980" y="336885"/>
            <a:ext cx="8389577" cy="142198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just"/>
            <a:r>
              <a:rPr lang="ru-RU" sz="1800" b="1" dirty="0" smtClean="0">
                <a:solidFill>
                  <a:srgbClr val="002060"/>
                </a:solidFill>
              </a:rPr>
              <a:t>Особое внимание было уделено событиям украинского конфликта. Александр Лукашенко напомнил, что не Россия и не Беларусь совершили государственный переворот в братской Украине. </a:t>
            </a:r>
            <a:endParaRPr lang="ru-RU" sz="1800" b="1" dirty="0">
              <a:solidFill>
                <a:srgbClr val="002060"/>
              </a:solidFill>
            </a:endParaRPr>
          </a:p>
        </p:txBody>
      </p:sp>
      <p:sp>
        <p:nvSpPr>
          <p:cNvPr id="9" name="Google Shape;402;p32"/>
          <p:cNvSpPr txBox="1">
            <a:spLocks noGrp="1"/>
          </p:cNvSpPr>
          <p:nvPr>
            <p:ph type="sldNum" idx="12"/>
          </p:nvPr>
        </p:nvSpPr>
        <p:spPr>
          <a:xfrm>
            <a:off x="-51050" y="4819400"/>
            <a:ext cx="349200" cy="32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 smtClean="0"/>
              <a:t>6</a:t>
            </a:r>
            <a:endParaRPr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4605" y="1938227"/>
            <a:ext cx="3407255" cy="304317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1113" y="4895680"/>
            <a:ext cx="303159" cy="209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0446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434629" y="360947"/>
            <a:ext cx="8370995" cy="2717979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just"/>
            <a:r>
              <a:rPr lang="ru-RU" sz="1800" b="1" i="1" dirty="0"/>
              <a:t>”Суверенитет означает, что только мы, граждане Беларуси, имеем право говорить о своих национальных интересах и определять национальные идеи дальнейшего развития на территории собственного государства“</a:t>
            </a:r>
            <a:r>
              <a:rPr lang="ru-RU" sz="1800" dirty="0"/>
              <a:t>, </a:t>
            </a:r>
            <a:r>
              <a:rPr lang="ru-RU" sz="2000" b="1" dirty="0">
                <a:solidFill>
                  <a:srgbClr val="18637B"/>
                </a:solidFill>
              </a:rPr>
              <a:t>– убежден Президент Республики Беларусь.</a:t>
            </a:r>
            <a:endParaRPr lang="en-US" sz="2000" b="1" dirty="0">
              <a:solidFill>
                <a:srgbClr val="18637B"/>
              </a:solidFill>
            </a:endParaRPr>
          </a:p>
          <a:p>
            <a:pPr algn="ctr"/>
            <a:r>
              <a:rPr lang="ru-RU" b="1" dirty="0">
                <a:solidFill>
                  <a:srgbClr val="002060"/>
                </a:solidFill>
              </a:rPr>
              <a:t>	</a:t>
            </a:r>
          </a:p>
        </p:txBody>
      </p:sp>
      <p:sp>
        <p:nvSpPr>
          <p:cNvPr id="9" name="Google Shape;402;p32"/>
          <p:cNvSpPr txBox="1">
            <a:spLocks noGrp="1"/>
          </p:cNvSpPr>
          <p:nvPr>
            <p:ph type="sldNum" idx="12"/>
          </p:nvPr>
        </p:nvSpPr>
        <p:spPr>
          <a:xfrm>
            <a:off x="-51050" y="4819400"/>
            <a:ext cx="349200" cy="32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 smtClean="0"/>
              <a:t>7</a:t>
            </a:r>
            <a:endParaRPr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0283" y="2073982"/>
            <a:ext cx="4475996" cy="298399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1113" y="4895680"/>
            <a:ext cx="303159" cy="2094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7">
            <a:extLst>
              <a:ext uri="{FF2B5EF4-FFF2-40B4-BE49-F238E27FC236}">
                <a16:creationId xmlns:a16="http://schemas.microsoft.com/office/drawing/2014/main" id="{03FE98B5-9140-49C0-887A-6D94B92458F0}"/>
              </a:ext>
            </a:extLst>
          </p:cNvPr>
          <p:cNvSpPr txBox="1">
            <a:spLocks/>
          </p:cNvSpPr>
          <p:nvPr/>
        </p:nvSpPr>
        <p:spPr>
          <a:xfrm>
            <a:off x="123825" y="644480"/>
            <a:ext cx="4332288" cy="8001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Roboto Slab"/>
              <a:buNone/>
              <a:defRPr sz="1800" b="1" i="0" u="none" strike="noStrike" cap="none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Roboto Slab"/>
              <a:buNone/>
              <a:defRPr sz="1800" b="1" i="0" u="none" strike="noStrike" cap="none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Roboto Slab"/>
              <a:buNone/>
              <a:defRPr sz="1800" b="1" i="0" u="none" strike="noStrike" cap="none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Roboto Slab"/>
              <a:buNone/>
              <a:defRPr sz="1800" b="1" i="0" u="none" strike="noStrike" cap="none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Roboto Slab"/>
              <a:buNone/>
              <a:defRPr sz="1800" b="1" i="0" u="none" strike="noStrike" cap="none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Roboto Slab"/>
              <a:buNone/>
              <a:defRPr sz="1800" b="1" i="0" u="none" strike="noStrike" cap="none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Roboto Slab"/>
              <a:buNone/>
              <a:defRPr sz="1800" b="1" i="0" u="none" strike="noStrike" cap="none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Roboto Slab"/>
              <a:buNone/>
              <a:defRPr sz="1800" b="1" i="0" u="none" strike="noStrike" cap="none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Roboto Slab"/>
              <a:buNone/>
              <a:defRPr sz="1800" b="1" i="0" u="none" strike="noStrike" cap="none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pPr algn="ctr"/>
            <a:r>
              <a:rPr lang="ru-RU" sz="2000" dirty="0" smtClean="0">
                <a:solidFill>
                  <a:schemeClr val="bg1"/>
                </a:solidFill>
                <a:latin typeface="Cambria" pitchFamily="18" charset="0"/>
                <a:cs typeface="Times New Roman" pitchFamily="18" charset="0"/>
              </a:rPr>
              <a:t>ИТОГИ </a:t>
            </a:r>
            <a:r>
              <a:rPr lang="en-US" sz="2000" dirty="0" smtClean="0">
                <a:solidFill>
                  <a:schemeClr val="bg1"/>
                </a:solidFill>
                <a:latin typeface="Cambria" pitchFamily="18" charset="0"/>
                <a:cs typeface="Times New Roman" pitchFamily="18" charset="0"/>
              </a:rPr>
              <a:t>VI</a:t>
            </a:r>
            <a:r>
              <a:rPr lang="ru-RU" sz="2000" dirty="0" smtClean="0">
                <a:solidFill>
                  <a:schemeClr val="bg1"/>
                </a:solidFill>
                <a:latin typeface="Cambria" pitchFamily="18" charset="0"/>
                <a:cs typeface="Times New Roman" pitchFamily="18" charset="0"/>
              </a:rPr>
              <a:t> ВСЕБЕЛОРУССКОГО НАРОДНОГО СОБРАНИЯ</a:t>
            </a:r>
            <a:endParaRPr lang="ru-RU" sz="2000" dirty="0">
              <a:solidFill>
                <a:schemeClr val="bg1"/>
              </a:solidFill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942764" y="142205"/>
            <a:ext cx="5601036" cy="902369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just"/>
            <a:r>
              <a:rPr lang="ru-RU" sz="2000" b="1" dirty="0">
                <a:solidFill>
                  <a:srgbClr val="002060"/>
                </a:solidFill>
              </a:rPr>
              <a:t>Первое условие сохранения суверенитета и независимости – </a:t>
            </a:r>
            <a:r>
              <a:rPr lang="ru-RU" sz="2000" b="1" dirty="0">
                <a:solidFill>
                  <a:schemeClr val="bg1"/>
                </a:solidFill>
              </a:rPr>
              <a:t>народное единство</a:t>
            </a:r>
            <a:r>
              <a:rPr lang="ru-RU" sz="2000" b="1" dirty="0">
                <a:solidFill>
                  <a:srgbClr val="002060"/>
                </a:solidFill>
              </a:rPr>
              <a:t>. </a:t>
            </a:r>
          </a:p>
        </p:txBody>
      </p:sp>
      <p:sp>
        <p:nvSpPr>
          <p:cNvPr id="7" name="Google Shape;402;p32"/>
          <p:cNvSpPr txBox="1">
            <a:spLocks noGrp="1"/>
          </p:cNvSpPr>
          <p:nvPr>
            <p:ph type="sldNum" idx="12"/>
          </p:nvPr>
        </p:nvSpPr>
        <p:spPr>
          <a:xfrm>
            <a:off x="-51050" y="4819400"/>
            <a:ext cx="349200" cy="32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 smtClean="0"/>
              <a:t>6</a:t>
            </a:r>
            <a:endParaRPr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800114" y="3331172"/>
            <a:ext cx="7886337" cy="1583436"/>
          </a:xfrm>
          <a:prstGeom prst="rect">
            <a:avLst/>
          </a:prstGeom>
          <a:solidFill>
            <a:srgbClr val="18637B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just"/>
            <a:r>
              <a:rPr lang="ru-RU" sz="1800" b="1" i="1" dirty="0">
                <a:solidFill>
                  <a:schemeClr val="bg1"/>
                </a:solidFill>
              </a:rPr>
              <a:t>Как заявил белорусский лидер, мы, белорусы, всегда демонстрировали его в переломные моменты истории. Именно единство давало нам силы для победы над врагами и обстоятельствами.</a:t>
            </a:r>
          </a:p>
        </p:txBody>
      </p:sp>
      <p:grpSp>
        <p:nvGrpSpPr>
          <p:cNvPr id="10" name="Группа 9"/>
          <p:cNvGrpSpPr/>
          <p:nvPr/>
        </p:nvGrpSpPr>
        <p:grpSpPr>
          <a:xfrm>
            <a:off x="800113" y="1095664"/>
            <a:ext cx="7870727" cy="2235509"/>
            <a:chOff x="625293" y="1095664"/>
            <a:chExt cx="7973356" cy="2235509"/>
          </a:xfrm>
        </p:grpSpPr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25293" y="1095664"/>
              <a:ext cx="3971521" cy="2235509"/>
            </a:xfrm>
            <a:prstGeom prst="rect">
              <a:avLst/>
            </a:prstGeom>
          </p:spPr>
        </p:pic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96814" y="1095664"/>
              <a:ext cx="4001835" cy="2235507"/>
            </a:xfrm>
            <a:prstGeom prst="rect">
              <a:avLst/>
            </a:prstGeom>
          </p:spPr>
        </p:pic>
      </p:grpSp>
      <p:pic>
        <p:nvPicPr>
          <p:cNvPr id="11" name="Рисунок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1113" y="4895680"/>
            <a:ext cx="303159" cy="2094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29995" y="2474816"/>
            <a:ext cx="5164689" cy="2458131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ru-RU" sz="1800" b="1" i="1" dirty="0">
                <a:solidFill>
                  <a:srgbClr val="18637B"/>
                </a:solidFill>
              </a:rPr>
              <a:t>Александр Лукашенко напомнил, что </a:t>
            </a:r>
            <a:r>
              <a:rPr lang="ru-RU" sz="1800" b="1" i="1" dirty="0"/>
              <a:t>”</a:t>
            </a:r>
            <a:r>
              <a:rPr lang="ru-RU" sz="1800" b="1" i="1" dirty="0" smtClean="0"/>
              <a:t>само </a:t>
            </a:r>
            <a:r>
              <a:rPr lang="ru-RU" sz="1800" b="1" i="1" dirty="0"/>
              <a:t>время заставило нас занять более жесткую государственную позицию </a:t>
            </a:r>
            <a:br>
              <a:rPr lang="ru-RU" sz="1800" b="1" i="1" dirty="0"/>
            </a:br>
            <a:r>
              <a:rPr lang="ru-RU" sz="1800" b="1" i="1" dirty="0"/>
              <a:t>в вопросах сохранения исторической правды. </a:t>
            </a:r>
            <a:r>
              <a:rPr lang="ru-RU" sz="1800" b="1" i="1" dirty="0" smtClean="0"/>
              <a:t>Дать принципиальную </a:t>
            </a:r>
            <a:r>
              <a:rPr lang="ru-RU" sz="1800" b="1" i="1" dirty="0"/>
              <a:t/>
            </a:r>
            <a:br>
              <a:rPr lang="ru-RU" sz="1800" b="1" i="1" dirty="0"/>
            </a:br>
            <a:r>
              <a:rPr lang="ru-RU" sz="1800" b="1" i="1" dirty="0"/>
              <a:t>и бескомпромиссную оценку отдельным фактам“</a:t>
            </a:r>
            <a:endParaRPr lang="ru-RU" sz="1800" b="1" dirty="0">
              <a:solidFill>
                <a:srgbClr val="FF000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09497" y="590566"/>
            <a:ext cx="359265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</a:rPr>
              <a:t>Историческая память </a:t>
            </a:r>
          </a:p>
          <a:p>
            <a:r>
              <a:rPr lang="ru-RU" sz="2400" b="1" dirty="0" smtClean="0">
                <a:solidFill>
                  <a:schemeClr val="bg1"/>
                </a:solidFill>
              </a:rPr>
              <a:t>и народные традиции</a:t>
            </a:r>
            <a:endParaRPr lang="en-US" sz="240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94682" y="391896"/>
            <a:ext cx="3404938" cy="226995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94683" y="2661853"/>
            <a:ext cx="3404937" cy="227109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1113" y="4895680"/>
            <a:ext cx="303159" cy="209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022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Warwick templat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1705</TotalTime>
  <Words>1713</Words>
  <Application>Microsoft Office PowerPoint</Application>
  <PresentationFormat>Экран (16:9)</PresentationFormat>
  <Paragraphs>138</Paragraphs>
  <Slides>43</Slides>
  <Notes>19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43</vt:i4>
      </vt:variant>
    </vt:vector>
  </HeadingPairs>
  <TitlesOfParts>
    <vt:vector size="51" baseType="lpstr">
      <vt:lpstr>Arial</vt:lpstr>
      <vt:lpstr>Cambria</vt:lpstr>
      <vt:lpstr>Impact</vt:lpstr>
      <vt:lpstr>Nixie One</vt:lpstr>
      <vt:lpstr>Roboto Slab</vt:lpstr>
      <vt:lpstr>Times New Roman</vt:lpstr>
      <vt:lpstr>Wingdings</vt:lpstr>
      <vt:lpstr>Warwick template</vt:lpstr>
      <vt:lpstr>КЛЮЧЕВЫЕ АСПЕКТЫ ПОСЛАНИЯ  ПРЕЗИДЕНТА РЕСПУБЛИКИ БЕЛАРУСЬ А.Г.ЛУКАШЕНКО  БЕЛОРУССКОМУ НАРОДУ  И НАЦИОНАЛЬНОМУ СОБРАНИЮ  РЕСПУБЛИКИ БЕЛАРУСЬ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«КОНСТИТУЦИЯ РЕСПУБЛИКИ БЕЛАРУСЬ – ГАРАНТ БЕЛОРУССКОЙ ГОСУДАРСТВЕННОСТИ»</dc:title>
  <dc:creator>Регистрация</dc:creator>
  <cp:lastModifiedBy>Селюкова Екатерина Игоревна</cp:lastModifiedBy>
  <cp:revision>283</cp:revision>
  <dcterms:modified xsi:type="dcterms:W3CDTF">2023-04-18T10:37:08Z</dcterms:modified>
</cp:coreProperties>
</file>